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12192000"/>
  <p:notesSz cx="6858000" cy="9144000"/>
  <p:embeddedFontLst>
    <p:embeddedFont>
      <p:font typeface="Lato"/>
      <p:regular r:id="rId24"/>
      <p:bold r:id="rId25"/>
      <p:italic r:id="rId26"/>
      <p:boldItalic r:id="rId27"/>
    </p:embeddedFont>
    <p:embeddedFont>
      <p:font typeface="Arial Narrow"/>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2" roundtripDataSignature="AMtx7mgu/F/MSlPT+PW73vB47Lfqz2iGK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84C0620-36DD-44E5-A5CC-3D3EC8DDE91F}">
  <a:tblStyle styleId="{184C0620-36DD-44E5-A5CC-3D3EC8DDE91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La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ArialNarrow-regular.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rialNarrow-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rialNarrow-boldItalic.fntdata"/><Relationship Id="rId30" Type="http://schemas.openxmlformats.org/officeDocument/2006/relationships/font" Target="fonts/ArialNarrow-italic.fntdata"/><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CA"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25b8052608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25b8052608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g125b8052608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25b5a9b340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25b5a9b340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g125b5a9b340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25b5a9b34d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25b5a9b34d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g125b5a9b34d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25b5a9b34d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25b5a9b34d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g125b5a9b34d_0_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25b5a9b34d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25b5a9b34d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125b5a9b34d_0_3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25b5a9b34d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25b5a9b34d_0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g125b5a9b34d_0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25b8052608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25b8052608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g125b8052608_0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4" name="Google Shape;21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0" name="Google Shape;220;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25bbb95ed7_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3" name="Google Shape;93;g125bbb95ed7_2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 name="Google Shape;94;g125bbb95ed7_2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25b5a9b34d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25b5a9b34d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g125b5a9b34d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25b8052608_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25b8052608_2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g125b8052608_2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25b8052608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25b8052608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g125b8052608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CA"/>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sp>
        <p:nvSpPr>
          <p:cNvPr id="17" name="Google Shape;17;p1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rgbClr val="0070C0"/>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1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150000"/>
              </a:lnSpc>
              <a:spcBef>
                <a:spcPts val="1000"/>
              </a:spcBef>
              <a:spcAft>
                <a:spcPts val="0"/>
              </a:spcAft>
              <a:buClr>
                <a:schemeClr val="dk1"/>
              </a:buClr>
              <a:buSzPts val="2400"/>
              <a:buNone/>
              <a:defRPr sz="2400"/>
            </a:lvl1pPr>
            <a:lvl2pPr lvl="1" algn="ctr">
              <a:lnSpc>
                <a:spcPct val="150000"/>
              </a:lnSpc>
              <a:spcBef>
                <a:spcPts val="500"/>
              </a:spcBef>
              <a:spcAft>
                <a:spcPts val="0"/>
              </a:spcAft>
              <a:buClr>
                <a:schemeClr val="dk1"/>
              </a:buClr>
              <a:buSzPts val="2000"/>
              <a:buNone/>
              <a:defRPr sz="2000"/>
            </a:lvl2pPr>
            <a:lvl3pPr lvl="2" algn="ctr">
              <a:lnSpc>
                <a:spcPct val="150000"/>
              </a:lnSpc>
              <a:spcBef>
                <a:spcPts val="500"/>
              </a:spcBef>
              <a:spcAft>
                <a:spcPts val="0"/>
              </a:spcAft>
              <a:buClr>
                <a:schemeClr val="dk1"/>
              </a:buClr>
              <a:buSzPts val="1800"/>
              <a:buNone/>
              <a:defRPr sz="1800"/>
            </a:lvl3pPr>
            <a:lvl4pPr lvl="3" algn="ctr">
              <a:lnSpc>
                <a:spcPct val="150000"/>
              </a:lnSpc>
              <a:spcBef>
                <a:spcPts val="500"/>
              </a:spcBef>
              <a:spcAft>
                <a:spcPts val="0"/>
              </a:spcAft>
              <a:buClr>
                <a:schemeClr val="dk1"/>
              </a:buClr>
              <a:buSzPts val="1600"/>
              <a:buNone/>
              <a:defRPr sz="1600"/>
            </a:lvl4pPr>
            <a:lvl5pPr lvl="4" algn="ctr">
              <a:lnSpc>
                <a:spcPct val="15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9" name="Google Shape;1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3" name="Shape 73"/>
        <p:cNvGrpSpPr/>
        <p:nvPr/>
      </p:nvGrpSpPr>
      <p:grpSpPr>
        <a:xfrm>
          <a:off x="0" y="0"/>
          <a:ext cx="0" cy="0"/>
          <a:chOff x="0" y="0"/>
          <a:chExt cx="0" cy="0"/>
        </a:xfrm>
      </p:grpSpPr>
      <p:sp>
        <p:nvSpPr>
          <p:cNvPr id="74" name="Google Shape;74;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70C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1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150000"/>
              </a:lnSpc>
              <a:spcBef>
                <a:spcPts val="1000"/>
              </a:spcBef>
              <a:spcAft>
                <a:spcPts val="0"/>
              </a:spcAft>
              <a:buClr>
                <a:schemeClr val="dk1"/>
              </a:buClr>
              <a:buSzPts val="1800"/>
              <a:buChar char="•"/>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9" name="Shape 79"/>
        <p:cNvGrpSpPr/>
        <p:nvPr/>
      </p:nvGrpSpPr>
      <p:grpSpPr>
        <a:xfrm>
          <a:off x="0" y="0"/>
          <a:ext cx="0" cy="0"/>
          <a:chOff x="0" y="0"/>
          <a:chExt cx="0" cy="0"/>
        </a:xfrm>
      </p:grpSpPr>
      <p:sp>
        <p:nvSpPr>
          <p:cNvPr id="80" name="Google Shape;80;p2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70C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2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150000"/>
              </a:lnSpc>
              <a:spcBef>
                <a:spcPts val="1000"/>
              </a:spcBef>
              <a:spcAft>
                <a:spcPts val="0"/>
              </a:spcAft>
              <a:buClr>
                <a:schemeClr val="dk1"/>
              </a:buClr>
              <a:buSzPts val="1800"/>
              <a:buChar char="•"/>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70C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150000"/>
              </a:lnSpc>
              <a:spcBef>
                <a:spcPts val="1000"/>
              </a:spcBef>
              <a:spcAft>
                <a:spcPts val="0"/>
              </a:spcAft>
              <a:buClr>
                <a:schemeClr val="dk1"/>
              </a:buClr>
              <a:buSzPts val="1800"/>
              <a:buChar char="•"/>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 name="Google Shape;2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8" name="Shape 28"/>
        <p:cNvGrpSpPr/>
        <p:nvPr/>
      </p:nvGrpSpPr>
      <p:grpSpPr>
        <a:xfrm>
          <a:off x="0" y="0"/>
          <a:ext cx="0" cy="0"/>
          <a:chOff x="0" y="0"/>
          <a:chExt cx="0" cy="0"/>
        </a:xfrm>
      </p:grpSpPr>
      <p:sp>
        <p:nvSpPr>
          <p:cNvPr id="29" name="Google Shape;29;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70C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12"/>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150000"/>
              </a:lnSpc>
              <a:spcBef>
                <a:spcPts val="1000"/>
              </a:spcBef>
              <a:spcAft>
                <a:spcPts val="0"/>
              </a:spcAft>
              <a:buClr>
                <a:schemeClr val="dk1"/>
              </a:buClr>
              <a:buSzPts val="1800"/>
              <a:buChar char="•"/>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12"/>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150000"/>
              </a:lnSpc>
              <a:spcBef>
                <a:spcPts val="1000"/>
              </a:spcBef>
              <a:spcAft>
                <a:spcPts val="0"/>
              </a:spcAft>
              <a:buClr>
                <a:schemeClr val="dk1"/>
              </a:buClr>
              <a:buSzPts val="1800"/>
              <a:buChar char="•"/>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 name="Shape 35"/>
        <p:cNvGrpSpPr/>
        <p:nvPr/>
      </p:nvGrpSpPr>
      <p:grpSpPr>
        <a:xfrm>
          <a:off x="0" y="0"/>
          <a:ext cx="0" cy="0"/>
          <a:chOff x="0" y="0"/>
          <a:chExt cx="0" cy="0"/>
        </a:xfrm>
      </p:grpSpPr>
      <p:sp>
        <p:nvSpPr>
          <p:cNvPr id="36" name="Google Shape;36;p1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0070C0"/>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1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150000"/>
              </a:lnSpc>
              <a:spcBef>
                <a:spcPts val="1000"/>
              </a:spcBef>
              <a:spcAft>
                <a:spcPts val="0"/>
              </a:spcAft>
              <a:buClr>
                <a:srgbClr val="888888"/>
              </a:buClr>
              <a:buSzPts val="2400"/>
              <a:buNone/>
              <a:defRPr sz="2400">
                <a:solidFill>
                  <a:srgbClr val="888888"/>
                </a:solidFill>
              </a:defRPr>
            </a:lvl1pPr>
            <a:lvl2pPr indent="-228600" lvl="1" marL="914400" algn="l">
              <a:lnSpc>
                <a:spcPct val="150000"/>
              </a:lnSpc>
              <a:spcBef>
                <a:spcPts val="500"/>
              </a:spcBef>
              <a:spcAft>
                <a:spcPts val="0"/>
              </a:spcAft>
              <a:buClr>
                <a:srgbClr val="888888"/>
              </a:buClr>
              <a:buSzPts val="2000"/>
              <a:buNone/>
              <a:defRPr sz="2000">
                <a:solidFill>
                  <a:srgbClr val="888888"/>
                </a:solidFill>
              </a:defRPr>
            </a:lvl2pPr>
            <a:lvl3pPr indent="-228600" lvl="2" marL="1371600" algn="l">
              <a:lnSpc>
                <a:spcPct val="150000"/>
              </a:lnSpc>
              <a:spcBef>
                <a:spcPts val="500"/>
              </a:spcBef>
              <a:spcAft>
                <a:spcPts val="0"/>
              </a:spcAft>
              <a:buClr>
                <a:srgbClr val="888888"/>
              </a:buClr>
              <a:buSzPts val="1800"/>
              <a:buNone/>
              <a:defRPr sz="1800">
                <a:solidFill>
                  <a:srgbClr val="888888"/>
                </a:solidFill>
              </a:defRPr>
            </a:lvl3pPr>
            <a:lvl4pPr indent="-228600" lvl="3" marL="1828800" algn="l">
              <a:lnSpc>
                <a:spcPct val="150000"/>
              </a:lnSpc>
              <a:spcBef>
                <a:spcPts val="500"/>
              </a:spcBef>
              <a:spcAft>
                <a:spcPts val="0"/>
              </a:spcAft>
              <a:buClr>
                <a:srgbClr val="888888"/>
              </a:buClr>
              <a:buSzPts val="1600"/>
              <a:buNone/>
              <a:defRPr sz="1600">
                <a:solidFill>
                  <a:srgbClr val="888888"/>
                </a:solidFill>
              </a:defRPr>
            </a:lvl4pPr>
            <a:lvl5pPr indent="-228600" lvl="4" marL="2286000" algn="l">
              <a:lnSpc>
                <a:spcPct val="15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8" name="Google Shape;38;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1" name="Shape 41"/>
        <p:cNvGrpSpPr/>
        <p:nvPr/>
      </p:nvGrpSpPr>
      <p:grpSpPr>
        <a:xfrm>
          <a:off x="0" y="0"/>
          <a:ext cx="0" cy="0"/>
          <a:chOff x="0" y="0"/>
          <a:chExt cx="0" cy="0"/>
        </a:xfrm>
      </p:grpSpPr>
      <p:sp>
        <p:nvSpPr>
          <p:cNvPr id="42" name="Google Shape;42;p1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70C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1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50000"/>
              </a:lnSpc>
              <a:spcBef>
                <a:spcPts val="1000"/>
              </a:spcBef>
              <a:spcAft>
                <a:spcPts val="0"/>
              </a:spcAft>
              <a:buClr>
                <a:schemeClr val="dk1"/>
              </a:buClr>
              <a:buSzPts val="2400"/>
              <a:buNone/>
              <a:defRPr b="1" sz="2400"/>
            </a:lvl1pPr>
            <a:lvl2pPr indent="-228600" lvl="1" marL="914400" algn="l">
              <a:lnSpc>
                <a:spcPct val="150000"/>
              </a:lnSpc>
              <a:spcBef>
                <a:spcPts val="500"/>
              </a:spcBef>
              <a:spcAft>
                <a:spcPts val="0"/>
              </a:spcAft>
              <a:buClr>
                <a:schemeClr val="dk1"/>
              </a:buClr>
              <a:buSzPts val="2000"/>
              <a:buNone/>
              <a:defRPr b="1" sz="2000"/>
            </a:lvl2pPr>
            <a:lvl3pPr indent="-228600" lvl="2" marL="1371600" algn="l">
              <a:lnSpc>
                <a:spcPct val="150000"/>
              </a:lnSpc>
              <a:spcBef>
                <a:spcPts val="500"/>
              </a:spcBef>
              <a:spcAft>
                <a:spcPts val="0"/>
              </a:spcAft>
              <a:buClr>
                <a:schemeClr val="dk1"/>
              </a:buClr>
              <a:buSzPts val="1800"/>
              <a:buNone/>
              <a:defRPr b="1" sz="1800"/>
            </a:lvl3pPr>
            <a:lvl4pPr indent="-228600" lvl="3" marL="1828800" algn="l">
              <a:lnSpc>
                <a:spcPct val="150000"/>
              </a:lnSpc>
              <a:spcBef>
                <a:spcPts val="500"/>
              </a:spcBef>
              <a:spcAft>
                <a:spcPts val="0"/>
              </a:spcAft>
              <a:buClr>
                <a:schemeClr val="dk1"/>
              </a:buClr>
              <a:buSzPts val="1600"/>
              <a:buNone/>
              <a:defRPr b="1" sz="1600"/>
            </a:lvl4pPr>
            <a:lvl5pPr indent="-228600" lvl="4" marL="2286000" algn="l">
              <a:lnSpc>
                <a:spcPct val="15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4" name="Google Shape;44;p1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150000"/>
              </a:lnSpc>
              <a:spcBef>
                <a:spcPts val="1000"/>
              </a:spcBef>
              <a:spcAft>
                <a:spcPts val="0"/>
              </a:spcAft>
              <a:buClr>
                <a:schemeClr val="dk1"/>
              </a:buClr>
              <a:buSzPts val="1800"/>
              <a:buChar char="•"/>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1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150000"/>
              </a:lnSpc>
              <a:spcBef>
                <a:spcPts val="1000"/>
              </a:spcBef>
              <a:spcAft>
                <a:spcPts val="0"/>
              </a:spcAft>
              <a:buClr>
                <a:schemeClr val="dk1"/>
              </a:buClr>
              <a:buSzPts val="2400"/>
              <a:buNone/>
              <a:defRPr b="1" sz="2400"/>
            </a:lvl1pPr>
            <a:lvl2pPr indent="-228600" lvl="1" marL="914400" algn="l">
              <a:lnSpc>
                <a:spcPct val="150000"/>
              </a:lnSpc>
              <a:spcBef>
                <a:spcPts val="500"/>
              </a:spcBef>
              <a:spcAft>
                <a:spcPts val="0"/>
              </a:spcAft>
              <a:buClr>
                <a:schemeClr val="dk1"/>
              </a:buClr>
              <a:buSzPts val="2000"/>
              <a:buNone/>
              <a:defRPr b="1" sz="2000"/>
            </a:lvl2pPr>
            <a:lvl3pPr indent="-228600" lvl="2" marL="1371600" algn="l">
              <a:lnSpc>
                <a:spcPct val="150000"/>
              </a:lnSpc>
              <a:spcBef>
                <a:spcPts val="500"/>
              </a:spcBef>
              <a:spcAft>
                <a:spcPts val="0"/>
              </a:spcAft>
              <a:buClr>
                <a:schemeClr val="dk1"/>
              </a:buClr>
              <a:buSzPts val="1800"/>
              <a:buNone/>
              <a:defRPr b="1" sz="1800"/>
            </a:lvl3pPr>
            <a:lvl4pPr indent="-228600" lvl="3" marL="1828800" algn="l">
              <a:lnSpc>
                <a:spcPct val="150000"/>
              </a:lnSpc>
              <a:spcBef>
                <a:spcPts val="500"/>
              </a:spcBef>
              <a:spcAft>
                <a:spcPts val="0"/>
              </a:spcAft>
              <a:buClr>
                <a:schemeClr val="dk1"/>
              </a:buClr>
              <a:buSzPts val="1600"/>
              <a:buNone/>
              <a:defRPr b="1" sz="1600"/>
            </a:lvl4pPr>
            <a:lvl5pPr indent="-228600" lvl="4" marL="2286000" algn="l">
              <a:lnSpc>
                <a:spcPct val="15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6" name="Google Shape;46;p1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150000"/>
              </a:lnSpc>
              <a:spcBef>
                <a:spcPts val="1000"/>
              </a:spcBef>
              <a:spcAft>
                <a:spcPts val="0"/>
              </a:spcAft>
              <a:buClr>
                <a:schemeClr val="dk1"/>
              </a:buClr>
              <a:buSzPts val="1800"/>
              <a:buChar char="•"/>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0070C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9" name="Shape 59"/>
        <p:cNvGrpSpPr/>
        <p:nvPr/>
      </p:nvGrpSpPr>
      <p:grpSpPr>
        <a:xfrm>
          <a:off x="0" y="0"/>
          <a:ext cx="0" cy="0"/>
          <a:chOff x="0" y="0"/>
          <a:chExt cx="0" cy="0"/>
        </a:xfrm>
      </p:grpSpPr>
      <p:sp>
        <p:nvSpPr>
          <p:cNvPr id="60" name="Google Shape;60;p1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0070C0"/>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1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150000"/>
              </a:lnSpc>
              <a:spcBef>
                <a:spcPts val="1000"/>
              </a:spcBef>
              <a:spcAft>
                <a:spcPts val="0"/>
              </a:spcAft>
              <a:buClr>
                <a:schemeClr val="dk1"/>
              </a:buClr>
              <a:buSzPts val="3200"/>
              <a:buChar char="•"/>
              <a:defRPr sz="3200"/>
            </a:lvl1pPr>
            <a:lvl2pPr indent="-406400" lvl="1" marL="914400" algn="l">
              <a:lnSpc>
                <a:spcPct val="150000"/>
              </a:lnSpc>
              <a:spcBef>
                <a:spcPts val="500"/>
              </a:spcBef>
              <a:spcAft>
                <a:spcPts val="0"/>
              </a:spcAft>
              <a:buClr>
                <a:schemeClr val="dk1"/>
              </a:buClr>
              <a:buSzPts val="2800"/>
              <a:buChar char="•"/>
              <a:defRPr sz="2800"/>
            </a:lvl2pPr>
            <a:lvl3pPr indent="-381000" lvl="2" marL="1371600" algn="l">
              <a:lnSpc>
                <a:spcPct val="150000"/>
              </a:lnSpc>
              <a:spcBef>
                <a:spcPts val="500"/>
              </a:spcBef>
              <a:spcAft>
                <a:spcPts val="0"/>
              </a:spcAft>
              <a:buClr>
                <a:schemeClr val="dk1"/>
              </a:buClr>
              <a:buSzPts val="2400"/>
              <a:buChar char="•"/>
              <a:defRPr sz="2400"/>
            </a:lvl3pPr>
            <a:lvl4pPr indent="-355600" lvl="3" marL="1828800" algn="l">
              <a:lnSpc>
                <a:spcPct val="150000"/>
              </a:lnSpc>
              <a:spcBef>
                <a:spcPts val="500"/>
              </a:spcBef>
              <a:spcAft>
                <a:spcPts val="0"/>
              </a:spcAft>
              <a:buClr>
                <a:schemeClr val="dk1"/>
              </a:buClr>
              <a:buSzPts val="2000"/>
              <a:buChar char="•"/>
              <a:defRPr sz="2000"/>
            </a:lvl4pPr>
            <a:lvl5pPr indent="-355600" lvl="4" marL="2286000" algn="l">
              <a:lnSpc>
                <a:spcPct val="15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2" name="Google Shape;62;p1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150000"/>
              </a:lnSpc>
              <a:spcBef>
                <a:spcPts val="1000"/>
              </a:spcBef>
              <a:spcAft>
                <a:spcPts val="0"/>
              </a:spcAft>
              <a:buClr>
                <a:schemeClr val="dk1"/>
              </a:buClr>
              <a:buSzPts val="1600"/>
              <a:buNone/>
              <a:defRPr sz="1600"/>
            </a:lvl1pPr>
            <a:lvl2pPr indent="-228600" lvl="1" marL="914400" algn="l">
              <a:lnSpc>
                <a:spcPct val="150000"/>
              </a:lnSpc>
              <a:spcBef>
                <a:spcPts val="500"/>
              </a:spcBef>
              <a:spcAft>
                <a:spcPts val="0"/>
              </a:spcAft>
              <a:buClr>
                <a:schemeClr val="dk1"/>
              </a:buClr>
              <a:buSzPts val="1400"/>
              <a:buNone/>
              <a:defRPr sz="1400"/>
            </a:lvl2pPr>
            <a:lvl3pPr indent="-228600" lvl="2" marL="1371600" algn="l">
              <a:lnSpc>
                <a:spcPct val="150000"/>
              </a:lnSpc>
              <a:spcBef>
                <a:spcPts val="500"/>
              </a:spcBef>
              <a:spcAft>
                <a:spcPts val="0"/>
              </a:spcAft>
              <a:buClr>
                <a:schemeClr val="dk1"/>
              </a:buClr>
              <a:buSzPts val="1200"/>
              <a:buNone/>
              <a:defRPr sz="1200"/>
            </a:lvl3pPr>
            <a:lvl4pPr indent="-228600" lvl="3" marL="1828800" algn="l">
              <a:lnSpc>
                <a:spcPct val="150000"/>
              </a:lnSpc>
              <a:spcBef>
                <a:spcPts val="500"/>
              </a:spcBef>
              <a:spcAft>
                <a:spcPts val="0"/>
              </a:spcAft>
              <a:buClr>
                <a:schemeClr val="dk1"/>
              </a:buClr>
              <a:buSzPts val="1000"/>
              <a:buNone/>
              <a:defRPr sz="1000"/>
            </a:lvl4pPr>
            <a:lvl5pPr indent="-228600" lvl="4" marL="2286000" algn="l">
              <a:lnSpc>
                <a:spcPct val="15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3" name="Google Shape;63;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6" name="Shape 66"/>
        <p:cNvGrpSpPr/>
        <p:nvPr/>
      </p:nvGrpSpPr>
      <p:grpSpPr>
        <a:xfrm>
          <a:off x="0" y="0"/>
          <a:ext cx="0" cy="0"/>
          <a:chOff x="0" y="0"/>
          <a:chExt cx="0" cy="0"/>
        </a:xfrm>
      </p:grpSpPr>
      <p:sp>
        <p:nvSpPr>
          <p:cNvPr id="67" name="Google Shape;67;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0070C0"/>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18"/>
          <p:cNvSpPr/>
          <p:nvPr>
            <p:ph idx="2" type="pic"/>
          </p:nvPr>
        </p:nvSpPr>
        <p:spPr>
          <a:xfrm>
            <a:off x="5183188" y="987425"/>
            <a:ext cx="6172200" cy="4873625"/>
          </a:xfrm>
          <a:prstGeom prst="rect">
            <a:avLst/>
          </a:prstGeom>
          <a:noFill/>
          <a:ln>
            <a:noFill/>
          </a:ln>
        </p:spPr>
      </p:sp>
      <p:sp>
        <p:nvSpPr>
          <p:cNvPr id="69" name="Google Shape;69;p1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150000"/>
              </a:lnSpc>
              <a:spcBef>
                <a:spcPts val="1000"/>
              </a:spcBef>
              <a:spcAft>
                <a:spcPts val="0"/>
              </a:spcAft>
              <a:buClr>
                <a:schemeClr val="dk1"/>
              </a:buClr>
              <a:buSzPts val="1600"/>
              <a:buNone/>
              <a:defRPr sz="1600"/>
            </a:lvl1pPr>
            <a:lvl2pPr indent="-228600" lvl="1" marL="914400" algn="l">
              <a:lnSpc>
                <a:spcPct val="150000"/>
              </a:lnSpc>
              <a:spcBef>
                <a:spcPts val="500"/>
              </a:spcBef>
              <a:spcAft>
                <a:spcPts val="0"/>
              </a:spcAft>
              <a:buClr>
                <a:schemeClr val="dk1"/>
              </a:buClr>
              <a:buSzPts val="1400"/>
              <a:buNone/>
              <a:defRPr sz="1400"/>
            </a:lvl2pPr>
            <a:lvl3pPr indent="-228600" lvl="2" marL="1371600" algn="l">
              <a:lnSpc>
                <a:spcPct val="150000"/>
              </a:lnSpc>
              <a:spcBef>
                <a:spcPts val="500"/>
              </a:spcBef>
              <a:spcAft>
                <a:spcPts val="0"/>
              </a:spcAft>
              <a:buClr>
                <a:schemeClr val="dk1"/>
              </a:buClr>
              <a:buSzPts val="1200"/>
              <a:buNone/>
              <a:defRPr sz="1200"/>
            </a:lvl3pPr>
            <a:lvl4pPr indent="-228600" lvl="3" marL="1828800" algn="l">
              <a:lnSpc>
                <a:spcPct val="150000"/>
              </a:lnSpc>
              <a:spcBef>
                <a:spcPts val="500"/>
              </a:spcBef>
              <a:spcAft>
                <a:spcPts val="0"/>
              </a:spcAft>
              <a:buClr>
                <a:schemeClr val="dk1"/>
              </a:buClr>
              <a:buSzPts val="1000"/>
              <a:buNone/>
              <a:defRPr sz="1000"/>
            </a:lvl4pPr>
            <a:lvl5pPr indent="-228600" lvl="4" marL="2286000" algn="l">
              <a:lnSpc>
                <a:spcPct val="15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0" name="Google Shape;70;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0070C0"/>
              </a:buClr>
              <a:buSzPts val="3600"/>
              <a:buFont typeface="Calibri"/>
              <a:buNone/>
              <a:defRPr b="1" i="0" sz="3600" u="none" cap="none" strike="noStrike">
                <a:solidFill>
                  <a:srgbClr val="0070C0"/>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15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15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15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15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15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pic>
        <p:nvPicPr>
          <p:cNvPr id="15" name="Google Shape;15;p9"/>
          <p:cNvPicPr preferRelativeResize="0"/>
          <p:nvPr/>
        </p:nvPicPr>
        <p:blipFill rotWithShape="1">
          <a:blip r:embed="rId1">
            <a:alphaModFix/>
          </a:blip>
          <a:srcRect b="0" l="0" r="0" t="0"/>
          <a:stretch/>
        </p:blipFill>
        <p:spPr>
          <a:xfrm>
            <a:off x="9851366" y="146146"/>
            <a:ext cx="2184908" cy="402336"/>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courses.ryerson.ca/d2l/home/565027"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www.pedbikesafe.org/bikesafe/casestudies_detail.cfm?CS_NUM=719&amp;op=L&amp;subop=I&amp;state_name=Florid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15.png"/><Relationship Id="rId6" Type="http://schemas.openxmlformats.org/officeDocument/2006/relationships/image" Target="../media/image9.png"/><Relationship Id="rId7"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rgbClr val="494C4E"/>
              </a:buClr>
              <a:buSzPct val="100000"/>
              <a:buFont typeface="Lato"/>
              <a:buNone/>
            </a:pPr>
            <a:r>
              <a:rPr b="0" i="0" lang="en-CA" u="sng" strike="noStrike">
                <a:solidFill>
                  <a:srgbClr val="494C4E"/>
                </a:solidFill>
                <a:latin typeface="Lato"/>
                <a:ea typeface="Lato"/>
                <a:cs typeface="Lato"/>
                <a:sym typeface="Lato"/>
                <a:hlinkClick r:id="rId3">
                  <a:extLst>
                    <a:ext uri="{A12FA001-AC4F-418D-AE19-62706E023703}">
                      <ahyp:hlinkClr val="tx"/>
                    </a:ext>
                  </a:extLst>
                </a:hlinkClick>
              </a:rPr>
              <a:t>DS8015 - Machine Learning non-DS Stud</a:t>
            </a:r>
            <a:endParaRPr/>
          </a:p>
          <a:p>
            <a:pPr indent="0" lvl="0" marL="0" rtl="0" algn="ctr">
              <a:lnSpc>
                <a:spcPct val="90000"/>
              </a:lnSpc>
              <a:spcBef>
                <a:spcPts val="0"/>
              </a:spcBef>
              <a:spcAft>
                <a:spcPts val="0"/>
              </a:spcAft>
              <a:buClr>
                <a:srgbClr val="494C4E"/>
              </a:buClr>
              <a:buSzPct val="100000"/>
              <a:buFont typeface="Lato"/>
              <a:buNone/>
            </a:pPr>
            <a:r>
              <a:rPr lang="en-CA"/>
              <a:t>W2022</a:t>
            </a:r>
            <a:endParaRPr b="0">
              <a:latin typeface="Arial Narrow"/>
              <a:ea typeface="Arial Narrow"/>
              <a:cs typeface="Arial Narrow"/>
              <a:sym typeface="Arial Narrow"/>
            </a:endParaRPr>
          </a:p>
        </p:txBody>
      </p:sp>
      <p:sp>
        <p:nvSpPr>
          <p:cNvPr id="90" name="Google Shape;90;p1"/>
          <p:cNvSpPr txBox="1"/>
          <p:nvPr>
            <p:ph idx="1" type="subTitle"/>
          </p:nvPr>
        </p:nvSpPr>
        <p:spPr>
          <a:xfrm>
            <a:off x="1524000" y="4188688"/>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chemeClr val="dk1"/>
              </a:buClr>
              <a:buSzPts val="2400"/>
              <a:buNone/>
            </a:pPr>
            <a:r>
              <a:rPr lang="en-CA"/>
              <a:t>Prof. Roy Kucukates</a:t>
            </a:r>
            <a:endParaRPr/>
          </a:p>
          <a:p>
            <a:pPr indent="0" lvl="0" marL="0" rtl="0" algn="ctr">
              <a:lnSpc>
                <a:spcPct val="150000"/>
              </a:lnSpc>
              <a:spcBef>
                <a:spcPts val="1000"/>
              </a:spcBef>
              <a:spcAft>
                <a:spcPts val="0"/>
              </a:spcAft>
              <a:buClr>
                <a:schemeClr val="dk1"/>
              </a:buClr>
              <a:buSzPts val="2400"/>
              <a:buNone/>
            </a:pPr>
            <a:r>
              <a:rPr lang="en-CA"/>
              <a:t>E: roy.kucukates@ryerson.ca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125b8052608_0_1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CA"/>
              <a:t>Frequency Analysis</a:t>
            </a:r>
            <a:endParaRPr/>
          </a:p>
        </p:txBody>
      </p:sp>
      <p:sp>
        <p:nvSpPr>
          <p:cNvPr id="161" name="Google Shape;161;g125b8052608_0_12"/>
          <p:cNvSpPr txBox="1"/>
          <p:nvPr>
            <p:ph idx="1" type="body"/>
          </p:nvPr>
        </p:nvSpPr>
        <p:spPr>
          <a:xfrm>
            <a:off x="838200" y="1825625"/>
            <a:ext cx="5181600" cy="4351200"/>
          </a:xfrm>
          <a:prstGeom prst="rect">
            <a:avLst/>
          </a:prstGeom>
        </p:spPr>
        <p:txBody>
          <a:bodyPr anchorCtr="0" anchor="t" bIns="45700" lIns="91425" spcFirstLastPara="1" rIns="91425" wrap="square" tIns="45700">
            <a:normAutofit/>
          </a:bodyPr>
          <a:lstStyle/>
          <a:p>
            <a:pPr indent="-342900" lvl="0" marL="457200" rtl="0" algn="l">
              <a:spcBef>
                <a:spcPts val="1000"/>
              </a:spcBef>
              <a:spcAft>
                <a:spcPts val="0"/>
              </a:spcAft>
              <a:buSzPts val="1800"/>
              <a:buChar char="•"/>
            </a:pPr>
            <a:r>
              <a:rPr lang="en-CA" sz="1800"/>
              <a:t>For </a:t>
            </a:r>
            <a:r>
              <a:rPr lang="en-CA" sz="1800"/>
              <a:t>each cluster, the bike lane type that occurs the most is highlighted.</a:t>
            </a:r>
            <a:endParaRPr sz="1800"/>
          </a:p>
          <a:p>
            <a:pPr indent="-342900" lvl="1" marL="914400" rtl="0" algn="l">
              <a:spcBef>
                <a:spcPts val="0"/>
              </a:spcBef>
              <a:spcAft>
                <a:spcPts val="0"/>
              </a:spcAft>
              <a:buSzPts val="1800"/>
              <a:buChar char="•"/>
            </a:pPr>
            <a:r>
              <a:rPr lang="en-CA" sz="1800"/>
              <a:t>The frequency of the bike lane type is also highlighted</a:t>
            </a:r>
            <a:endParaRPr sz="1800"/>
          </a:p>
          <a:p>
            <a:pPr indent="-342900" lvl="0" marL="457200" rtl="0" algn="l">
              <a:spcBef>
                <a:spcPts val="0"/>
              </a:spcBef>
              <a:spcAft>
                <a:spcPts val="0"/>
              </a:spcAft>
              <a:buSzPts val="1800"/>
              <a:buChar char="•"/>
            </a:pPr>
            <a:r>
              <a:rPr lang="en-CA" sz="1800"/>
              <a:t>This acts as an informative tool to allow the user to know what bike lane types they are most likely to come across around their respective area</a:t>
            </a:r>
            <a:endParaRPr sz="1800"/>
          </a:p>
        </p:txBody>
      </p:sp>
      <p:graphicFrame>
        <p:nvGraphicFramePr>
          <p:cNvPr id="162" name="Google Shape;162;g125b8052608_0_12"/>
          <p:cNvGraphicFramePr/>
          <p:nvPr/>
        </p:nvGraphicFramePr>
        <p:xfrm>
          <a:off x="6187650" y="1905000"/>
          <a:ext cx="3000000" cy="3000000"/>
        </p:xfrm>
        <a:graphic>
          <a:graphicData uri="http://schemas.openxmlformats.org/drawingml/2006/table">
            <a:tbl>
              <a:tblPr>
                <a:noFill/>
                <a:tableStyleId>{184C0620-36DD-44E5-A5CC-3D3EC8DDE91F}</a:tableStyleId>
              </a:tblPr>
              <a:tblGrid>
                <a:gridCol w="1262975"/>
                <a:gridCol w="1262975"/>
                <a:gridCol w="1262975"/>
                <a:gridCol w="1262975"/>
              </a:tblGrid>
              <a:tr h="381000">
                <a:tc>
                  <a:txBody>
                    <a:bodyPr/>
                    <a:lstStyle/>
                    <a:p>
                      <a:pPr indent="0" lvl="0" marL="0" rtl="0" algn="l">
                        <a:spcBef>
                          <a:spcPts val="0"/>
                        </a:spcBef>
                        <a:spcAft>
                          <a:spcPts val="0"/>
                        </a:spcAft>
                        <a:buNone/>
                      </a:pPr>
                      <a:r>
                        <a:rPr lang="en-CA"/>
                        <a:t>CLUSTER</a:t>
                      </a:r>
                      <a:endParaRPr/>
                    </a:p>
                  </a:txBody>
                  <a:tcPr marT="91425" marB="91425" marR="91425" marL="91425"/>
                </a:tc>
                <a:tc>
                  <a:txBody>
                    <a:bodyPr/>
                    <a:lstStyle/>
                    <a:p>
                      <a:pPr indent="0" lvl="0" marL="0" rtl="0" algn="l">
                        <a:spcBef>
                          <a:spcPts val="0"/>
                        </a:spcBef>
                        <a:spcAft>
                          <a:spcPts val="0"/>
                        </a:spcAft>
                        <a:buNone/>
                      </a:pPr>
                      <a:r>
                        <a:rPr lang="en-CA"/>
                        <a:t>COLOUR</a:t>
                      </a:r>
                      <a:endParaRPr/>
                    </a:p>
                  </a:txBody>
                  <a:tcPr marT="91425" marB="91425" marR="91425" marL="91425"/>
                </a:tc>
                <a:tc>
                  <a:txBody>
                    <a:bodyPr/>
                    <a:lstStyle/>
                    <a:p>
                      <a:pPr indent="0" lvl="0" marL="0" rtl="0" algn="l">
                        <a:spcBef>
                          <a:spcPts val="0"/>
                        </a:spcBef>
                        <a:spcAft>
                          <a:spcPts val="0"/>
                        </a:spcAft>
                        <a:buNone/>
                      </a:pPr>
                      <a:r>
                        <a:rPr lang="en-CA"/>
                        <a:t>Bike lane type</a:t>
                      </a:r>
                      <a:endParaRPr/>
                    </a:p>
                  </a:txBody>
                  <a:tcPr marT="91425" marB="91425" marR="91425" marL="91425"/>
                </a:tc>
                <a:tc>
                  <a:txBody>
                    <a:bodyPr/>
                    <a:lstStyle/>
                    <a:p>
                      <a:pPr indent="0" lvl="0" marL="0" rtl="0" algn="l">
                        <a:spcBef>
                          <a:spcPts val="0"/>
                        </a:spcBef>
                        <a:spcAft>
                          <a:spcPts val="0"/>
                        </a:spcAft>
                        <a:buNone/>
                      </a:pPr>
                      <a:r>
                        <a:rPr lang="en-CA"/>
                        <a:t>COUNT</a:t>
                      </a:r>
                      <a:endParaRPr/>
                    </a:p>
                  </a:txBody>
                  <a:tcPr marT="91425" marB="91425" marR="91425" marL="91425"/>
                </a:tc>
              </a:tr>
              <a:tr h="381000">
                <a:tc>
                  <a:txBody>
                    <a:bodyPr/>
                    <a:lstStyle/>
                    <a:p>
                      <a:pPr indent="0" lvl="0" marL="0" rtl="0" algn="l">
                        <a:spcBef>
                          <a:spcPts val="0"/>
                        </a:spcBef>
                        <a:spcAft>
                          <a:spcPts val="0"/>
                        </a:spcAft>
                        <a:buNone/>
                      </a:pPr>
                      <a:r>
                        <a:rPr lang="en-CA"/>
                        <a:t>1</a:t>
                      </a:r>
                      <a:endParaRPr/>
                    </a:p>
                  </a:txBody>
                  <a:tcPr marT="91425" marB="91425" marR="91425" marL="91425"/>
                </a:tc>
                <a:tc>
                  <a:txBody>
                    <a:bodyPr/>
                    <a:lstStyle/>
                    <a:p>
                      <a:pPr indent="0" lvl="0" marL="0" rtl="0" algn="l">
                        <a:spcBef>
                          <a:spcPts val="0"/>
                        </a:spcBef>
                        <a:spcAft>
                          <a:spcPts val="0"/>
                        </a:spcAft>
                        <a:buNone/>
                      </a:pPr>
                      <a:r>
                        <a:rPr lang="en-CA"/>
                        <a:t>GREEN</a:t>
                      </a:r>
                      <a:endParaRPr/>
                    </a:p>
                  </a:txBody>
                  <a:tcPr marT="91425" marB="91425" marR="91425" marL="91425"/>
                </a:tc>
                <a:tc>
                  <a:txBody>
                    <a:bodyPr/>
                    <a:lstStyle/>
                    <a:p>
                      <a:pPr indent="0" lvl="0" marL="0" rtl="0" algn="l">
                        <a:spcBef>
                          <a:spcPts val="0"/>
                        </a:spcBef>
                        <a:spcAft>
                          <a:spcPts val="0"/>
                        </a:spcAft>
                        <a:buNone/>
                      </a:pPr>
                      <a:r>
                        <a:rPr lang="en-CA"/>
                        <a:t>BIKE LANE</a:t>
                      </a:r>
                      <a:endParaRPr/>
                    </a:p>
                  </a:txBody>
                  <a:tcPr marT="91425" marB="91425" marR="91425" marL="91425"/>
                </a:tc>
                <a:tc>
                  <a:txBody>
                    <a:bodyPr/>
                    <a:lstStyle/>
                    <a:p>
                      <a:pPr indent="0" lvl="0" marL="0" rtl="0" algn="l">
                        <a:spcBef>
                          <a:spcPts val="0"/>
                        </a:spcBef>
                        <a:spcAft>
                          <a:spcPts val="0"/>
                        </a:spcAft>
                        <a:buNone/>
                      </a:pPr>
                      <a:r>
                        <a:rPr lang="en-CA"/>
                        <a:t>93</a:t>
                      </a:r>
                      <a:endParaRPr/>
                    </a:p>
                  </a:txBody>
                  <a:tcPr marT="91425" marB="91425" marR="91425" marL="91425"/>
                </a:tc>
              </a:tr>
              <a:tr h="381000">
                <a:tc>
                  <a:txBody>
                    <a:bodyPr/>
                    <a:lstStyle/>
                    <a:p>
                      <a:pPr indent="0" lvl="0" marL="0" rtl="0" algn="l">
                        <a:spcBef>
                          <a:spcPts val="0"/>
                        </a:spcBef>
                        <a:spcAft>
                          <a:spcPts val="0"/>
                        </a:spcAft>
                        <a:buNone/>
                      </a:pPr>
                      <a:r>
                        <a:rPr lang="en-CA"/>
                        <a:t>2</a:t>
                      </a:r>
                      <a:endParaRPr/>
                    </a:p>
                  </a:txBody>
                  <a:tcPr marT="91425" marB="91425" marR="91425" marL="91425"/>
                </a:tc>
                <a:tc>
                  <a:txBody>
                    <a:bodyPr/>
                    <a:lstStyle/>
                    <a:p>
                      <a:pPr indent="0" lvl="0" marL="0" rtl="0" algn="l">
                        <a:spcBef>
                          <a:spcPts val="0"/>
                        </a:spcBef>
                        <a:spcAft>
                          <a:spcPts val="0"/>
                        </a:spcAft>
                        <a:buNone/>
                      </a:pPr>
                      <a:r>
                        <a:rPr lang="en-CA"/>
                        <a:t>YELLOW</a:t>
                      </a:r>
                      <a:endParaRPr/>
                    </a:p>
                  </a:txBody>
                  <a:tcPr marT="91425" marB="91425" marR="91425" marL="91425"/>
                </a:tc>
                <a:tc>
                  <a:txBody>
                    <a:bodyPr/>
                    <a:lstStyle/>
                    <a:p>
                      <a:pPr indent="0" lvl="0" marL="0" rtl="0" algn="l">
                        <a:spcBef>
                          <a:spcPts val="0"/>
                        </a:spcBef>
                        <a:spcAft>
                          <a:spcPts val="0"/>
                        </a:spcAft>
                        <a:buNone/>
                      </a:pPr>
                      <a:r>
                        <a:rPr lang="en-CA"/>
                        <a:t>BUFFERED BIKE LANE</a:t>
                      </a:r>
                      <a:endParaRPr/>
                    </a:p>
                  </a:txBody>
                  <a:tcPr marT="91425" marB="91425" marR="91425" marL="91425"/>
                </a:tc>
                <a:tc>
                  <a:txBody>
                    <a:bodyPr/>
                    <a:lstStyle/>
                    <a:p>
                      <a:pPr indent="0" lvl="0" marL="0" rtl="0" algn="l">
                        <a:spcBef>
                          <a:spcPts val="0"/>
                        </a:spcBef>
                        <a:spcAft>
                          <a:spcPts val="0"/>
                        </a:spcAft>
                        <a:buNone/>
                      </a:pPr>
                      <a:r>
                        <a:rPr lang="en-CA"/>
                        <a:t>39</a:t>
                      </a:r>
                      <a:endParaRPr/>
                    </a:p>
                  </a:txBody>
                  <a:tcPr marT="91425" marB="91425" marR="91425" marL="91425"/>
                </a:tc>
              </a:tr>
              <a:tr h="381000">
                <a:tc>
                  <a:txBody>
                    <a:bodyPr/>
                    <a:lstStyle/>
                    <a:p>
                      <a:pPr indent="0" lvl="0" marL="0" rtl="0" algn="l">
                        <a:spcBef>
                          <a:spcPts val="0"/>
                        </a:spcBef>
                        <a:spcAft>
                          <a:spcPts val="0"/>
                        </a:spcAft>
                        <a:buNone/>
                      </a:pPr>
                      <a:r>
                        <a:rPr lang="en-CA"/>
                        <a:t>3</a:t>
                      </a:r>
                      <a:endParaRPr/>
                    </a:p>
                  </a:txBody>
                  <a:tcPr marT="91425" marB="91425" marR="91425" marL="91425"/>
                </a:tc>
                <a:tc>
                  <a:txBody>
                    <a:bodyPr/>
                    <a:lstStyle/>
                    <a:p>
                      <a:pPr indent="0" lvl="0" marL="0" rtl="0" algn="l">
                        <a:spcBef>
                          <a:spcPts val="0"/>
                        </a:spcBef>
                        <a:spcAft>
                          <a:spcPts val="0"/>
                        </a:spcAft>
                        <a:buNone/>
                      </a:pPr>
                      <a:r>
                        <a:rPr lang="en-CA"/>
                        <a:t>BROWN</a:t>
                      </a:r>
                      <a:endParaRPr/>
                    </a:p>
                  </a:txBody>
                  <a:tcPr marT="91425" marB="91425" marR="91425" marL="91425"/>
                </a:tc>
                <a:tc>
                  <a:txBody>
                    <a:bodyPr/>
                    <a:lstStyle/>
                    <a:p>
                      <a:pPr indent="0" lvl="0" marL="0" rtl="0" algn="l">
                        <a:spcBef>
                          <a:spcPts val="0"/>
                        </a:spcBef>
                        <a:spcAft>
                          <a:spcPts val="0"/>
                        </a:spcAft>
                        <a:buNone/>
                      </a:pPr>
                      <a:r>
                        <a:rPr lang="en-CA"/>
                        <a:t>BUFFERED BIKE LANE</a:t>
                      </a:r>
                      <a:endParaRPr/>
                    </a:p>
                  </a:txBody>
                  <a:tcPr marT="91425" marB="91425" marR="91425" marL="91425"/>
                </a:tc>
                <a:tc>
                  <a:txBody>
                    <a:bodyPr/>
                    <a:lstStyle/>
                    <a:p>
                      <a:pPr indent="0" lvl="0" marL="0" rtl="0" algn="l">
                        <a:spcBef>
                          <a:spcPts val="0"/>
                        </a:spcBef>
                        <a:spcAft>
                          <a:spcPts val="0"/>
                        </a:spcAft>
                        <a:buNone/>
                      </a:pPr>
                      <a:r>
                        <a:rPr lang="en-CA"/>
                        <a:t>25</a:t>
                      </a:r>
                      <a:endParaRPr/>
                    </a:p>
                  </a:txBody>
                  <a:tcPr marT="91425" marB="91425" marR="91425" marL="91425"/>
                </a:tc>
              </a:tr>
              <a:tr h="381000">
                <a:tc>
                  <a:txBody>
                    <a:bodyPr/>
                    <a:lstStyle/>
                    <a:p>
                      <a:pPr indent="0" lvl="0" marL="0" rtl="0" algn="l">
                        <a:spcBef>
                          <a:spcPts val="0"/>
                        </a:spcBef>
                        <a:spcAft>
                          <a:spcPts val="0"/>
                        </a:spcAft>
                        <a:buNone/>
                      </a:pPr>
                      <a:r>
                        <a:rPr lang="en-CA"/>
                        <a:t>4</a:t>
                      </a:r>
                      <a:endParaRPr/>
                    </a:p>
                  </a:txBody>
                  <a:tcPr marT="91425" marB="91425" marR="91425" marL="91425"/>
                </a:tc>
                <a:tc>
                  <a:txBody>
                    <a:bodyPr/>
                    <a:lstStyle/>
                    <a:p>
                      <a:pPr indent="0" lvl="0" marL="0" rtl="0" algn="l">
                        <a:spcBef>
                          <a:spcPts val="0"/>
                        </a:spcBef>
                        <a:spcAft>
                          <a:spcPts val="0"/>
                        </a:spcAft>
                        <a:buNone/>
                      </a:pPr>
                      <a:r>
                        <a:rPr lang="en-CA"/>
                        <a:t>BLACK</a:t>
                      </a:r>
                      <a:endParaRPr/>
                    </a:p>
                  </a:txBody>
                  <a:tcPr marT="91425" marB="91425" marR="91425" marL="91425"/>
                </a:tc>
                <a:tc>
                  <a:txBody>
                    <a:bodyPr/>
                    <a:lstStyle/>
                    <a:p>
                      <a:pPr indent="0" lvl="0" marL="0" rtl="0" algn="l">
                        <a:spcBef>
                          <a:spcPts val="0"/>
                        </a:spcBef>
                        <a:spcAft>
                          <a:spcPts val="0"/>
                        </a:spcAft>
                        <a:buNone/>
                      </a:pPr>
                      <a:r>
                        <a:rPr lang="en-CA"/>
                        <a:t>BIKE LANE</a:t>
                      </a:r>
                      <a:endParaRPr/>
                    </a:p>
                  </a:txBody>
                  <a:tcPr marT="91425" marB="91425" marR="91425" marL="91425"/>
                </a:tc>
                <a:tc>
                  <a:txBody>
                    <a:bodyPr/>
                    <a:lstStyle/>
                    <a:p>
                      <a:pPr indent="0" lvl="0" marL="0" rtl="0" algn="l">
                        <a:spcBef>
                          <a:spcPts val="0"/>
                        </a:spcBef>
                        <a:spcAft>
                          <a:spcPts val="0"/>
                        </a:spcAft>
                        <a:buNone/>
                      </a:pPr>
                      <a:r>
                        <a:rPr lang="en-CA"/>
                        <a:t>65</a:t>
                      </a:r>
                      <a:endParaRPr/>
                    </a:p>
                  </a:txBody>
                  <a:tcPr marT="91425" marB="91425" marR="91425" marL="91425"/>
                </a:tc>
              </a:tr>
              <a:tr h="381000">
                <a:tc>
                  <a:txBody>
                    <a:bodyPr/>
                    <a:lstStyle/>
                    <a:p>
                      <a:pPr indent="0" lvl="0" marL="0" rtl="0" algn="l">
                        <a:spcBef>
                          <a:spcPts val="0"/>
                        </a:spcBef>
                        <a:spcAft>
                          <a:spcPts val="0"/>
                        </a:spcAft>
                        <a:buNone/>
                      </a:pPr>
                      <a:r>
                        <a:rPr lang="en-CA"/>
                        <a:t>5</a:t>
                      </a:r>
                      <a:endParaRPr/>
                    </a:p>
                  </a:txBody>
                  <a:tcPr marT="91425" marB="91425" marR="91425" marL="91425"/>
                </a:tc>
                <a:tc>
                  <a:txBody>
                    <a:bodyPr/>
                    <a:lstStyle/>
                    <a:p>
                      <a:pPr indent="0" lvl="0" marL="0" rtl="0" algn="l">
                        <a:spcBef>
                          <a:spcPts val="0"/>
                        </a:spcBef>
                        <a:spcAft>
                          <a:spcPts val="0"/>
                        </a:spcAft>
                        <a:buNone/>
                      </a:pPr>
                      <a:r>
                        <a:rPr lang="en-CA"/>
                        <a:t>GREY</a:t>
                      </a:r>
                      <a:endParaRPr/>
                    </a:p>
                  </a:txBody>
                  <a:tcPr marT="91425" marB="91425" marR="91425" marL="91425"/>
                </a:tc>
                <a:tc>
                  <a:txBody>
                    <a:bodyPr/>
                    <a:lstStyle/>
                    <a:p>
                      <a:pPr indent="0" lvl="0" marL="0" rtl="0" algn="l">
                        <a:spcBef>
                          <a:spcPts val="0"/>
                        </a:spcBef>
                        <a:spcAft>
                          <a:spcPts val="0"/>
                        </a:spcAft>
                        <a:buNone/>
                      </a:pPr>
                      <a:r>
                        <a:rPr lang="en-CA"/>
                        <a:t>BUFFERED BIKE LANE</a:t>
                      </a:r>
                      <a:endParaRPr/>
                    </a:p>
                  </a:txBody>
                  <a:tcPr marT="91425" marB="91425" marR="91425" marL="91425"/>
                </a:tc>
                <a:tc>
                  <a:txBody>
                    <a:bodyPr/>
                    <a:lstStyle/>
                    <a:p>
                      <a:pPr indent="0" lvl="0" marL="0" rtl="0" algn="l">
                        <a:spcBef>
                          <a:spcPts val="0"/>
                        </a:spcBef>
                        <a:spcAft>
                          <a:spcPts val="0"/>
                        </a:spcAft>
                        <a:buNone/>
                      </a:pPr>
                      <a:r>
                        <a:rPr lang="en-CA"/>
                        <a:t>24</a:t>
                      </a:r>
                      <a:endParaRPr/>
                    </a:p>
                  </a:txBody>
                  <a:tcPr marT="91425" marB="91425" marR="91425" marL="91425"/>
                </a:tc>
              </a:tr>
              <a:tr h="381000">
                <a:tc>
                  <a:txBody>
                    <a:bodyPr/>
                    <a:lstStyle/>
                    <a:p>
                      <a:pPr indent="0" lvl="0" marL="0" rtl="0" algn="l">
                        <a:spcBef>
                          <a:spcPts val="0"/>
                        </a:spcBef>
                        <a:spcAft>
                          <a:spcPts val="0"/>
                        </a:spcAft>
                        <a:buNone/>
                      </a:pPr>
                      <a:r>
                        <a:rPr lang="en-CA"/>
                        <a:t>6</a:t>
                      </a:r>
                      <a:endParaRPr/>
                    </a:p>
                  </a:txBody>
                  <a:tcPr marT="91425" marB="91425" marR="91425" marL="91425"/>
                </a:tc>
                <a:tc>
                  <a:txBody>
                    <a:bodyPr/>
                    <a:lstStyle/>
                    <a:p>
                      <a:pPr indent="0" lvl="0" marL="0" rtl="0" algn="l">
                        <a:spcBef>
                          <a:spcPts val="0"/>
                        </a:spcBef>
                        <a:spcAft>
                          <a:spcPts val="0"/>
                        </a:spcAft>
                        <a:buNone/>
                      </a:pPr>
                      <a:r>
                        <a:rPr lang="en-CA"/>
                        <a:t>PINK</a:t>
                      </a:r>
                      <a:endParaRPr/>
                    </a:p>
                  </a:txBody>
                  <a:tcPr marT="91425" marB="91425" marR="91425" marL="91425"/>
                </a:tc>
                <a:tc>
                  <a:txBody>
                    <a:bodyPr/>
                    <a:lstStyle/>
                    <a:p>
                      <a:pPr indent="0" lvl="0" marL="0" rtl="0" algn="l">
                        <a:spcBef>
                          <a:spcPts val="0"/>
                        </a:spcBef>
                        <a:spcAft>
                          <a:spcPts val="0"/>
                        </a:spcAft>
                        <a:buNone/>
                      </a:pPr>
                      <a:r>
                        <a:rPr lang="en-CA"/>
                        <a:t>BIKE LANE</a:t>
                      </a:r>
                      <a:endParaRPr/>
                    </a:p>
                  </a:txBody>
                  <a:tcPr marT="91425" marB="91425" marR="91425" marL="91425"/>
                </a:tc>
                <a:tc>
                  <a:txBody>
                    <a:bodyPr/>
                    <a:lstStyle/>
                    <a:p>
                      <a:pPr indent="0" lvl="0" marL="0" rtl="0" algn="l">
                        <a:spcBef>
                          <a:spcPts val="0"/>
                        </a:spcBef>
                        <a:spcAft>
                          <a:spcPts val="0"/>
                        </a:spcAft>
                        <a:buNone/>
                      </a:pPr>
                      <a:r>
                        <a:rPr lang="en-CA"/>
                        <a:t>27</a:t>
                      </a:r>
                      <a:endParaRPr/>
                    </a:p>
                  </a:txBody>
                  <a:tcPr marT="91425" marB="91425" marR="91425" marL="91425"/>
                </a:tc>
              </a:tr>
              <a:tr h="381000">
                <a:tc>
                  <a:txBody>
                    <a:bodyPr/>
                    <a:lstStyle/>
                    <a:p>
                      <a:pPr indent="0" lvl="0" marL="0" rtl="0" algn="l">
                        <a:spcBef>
                          <a:spcPts val="0"/>
                        </a:spcBef>
                        <a:spcAft>
                          <a:spcPts val="0"/>
                        </a:spcAft>
                        <a:buNone/>
                      </a:pPr>
                      <a:r>
                        <a:rPr lang="en-CA"/>
                        <a:t>7</a:t>
                      </a:r>
                      <a:endParaRPr/>
                    </a:p>
                  </a:txBody>
                  <a:tcPr marT="91425" marB="91425" marR="91425" marL="91425"/>
                </a:tc>
                <a:tc>
                  <a:txBody>
                    <a:bodyPr/>
                    <a:lstStyle/>
                    <a:p>
                      <a:pPr indent="0" lvl="0" marL="0" rtl="0" algn="l">
                        <a:spcBef>
                          <a:spcPts val="0"/>
                        </a:spcBef>
                        <a:spcAft>
                          <a:spcPts val="0"/>
                        </a:spcAft>
                        <a:buNone/>
                      </a:pPr>
                      <a:r>
                        <a:rPr lang="en-CA"/>
                        <a:t>BLUE</a:t>
                      </a:r>
                      <a:endParaRPr/>
                    </a:p>
                  </a:txBody>
                  <a:tcPr marT="91425" marB="91425" marR="91425" marL="91425"/>
                </a:tc>
                <a:tc>
                  <a:txBody>
                    <a:bodyPr/>
                    <a:lstStyle/>
                    <a:p>
                      <a:pPr indent="0" lvl="0" marL="0" rtl="0" algn="l">
                        <a:spcBef>
                          <a:spcPts val="0"/>
                        </a:spcBef>
                        <a:spcAft>
                          <a:spcPts val="0"/>
                        </a:spcAft>
                        <a:buNone/>
                      </a:pPr>
                      <a:r>
                        <a:rPr lang="en-CA"/>
                        <a:t>BUFFERED BIKE LANE</a:t>
                      </a:r>
                      <a:endParaRPr/>
                    </a:p>
                  </a:txBody>
                  <a:tcPr marT="91425" marB="91425" marR="91425" marL="91425"/>
                </a:tc>
                <a:tc>
                  <a:txBody>
                    <a:bodyPr/>
                    <a:lstStyle/>
                    <a:p>
                      <a:pPr indent="0" lvl="0" marL="0" rtl="0" algn="l">
                        <a:spcBef>
                          <a:spcPts val="0"/>
                        </a:spcBef>
                        <a:spcAft>
                          <a:spcPts val="0"/>
                        </a:spcAft>
                        <a:buNone/>
                      </a:pPr>
                      <a:r>
                        <a:rPr lang="en-CA"/>
                        <a:t>13</a:t>
                      </a:r>
                      <a:endParaRPr/>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125b5a9b340_1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CA"/>
              <a:t>@SecondModel- Graph Traversal and Node Analysis</a:t>
            </a:r>
            <a:endParaRPr/>
          </a:p>
        </p:txBody>
      </p:sp>
      <p:sp>
        <p:nvSpPr>
          <p:cNvPr id="169" name="Google Shape;169;g125b5a9b340_1_0"/>
          <p:cNvSpPr txBox="1"/>
          <p:nvPr>
            <p:ph idx="1" type="body"/>
          </p:nvPr>
        </p:nvSpPr>
        <p:spPr>
          <a:xfrm>
            <a:off x="838200" y="1825625"/>
            <a:ext cx="5704200" cy="4351200"/>
          </a:xfrm>
          <a:prstGeom prst="rect">
            <a:avLst/>
          </a:prstGeom>
        </p:spPr>
        <p:txBody>
          <a:bodyPr anchorCtr="0" anchor="t" bIns="45700" lIns="91425" spcFirstLastPara="1" rIns="91425" wrap="square" tIns="45700">
            <a:normAutofit/>
          </a:bodyPr>
          <a:lstStyle/>
          <a:p>
            <a:pPr indent="0" lvl="0" marL="0" rtl="0" algn="l">
              <a:lnSpc>
                <a:spcPct val="115000"/>
              </a:lnSpc>
              <a:spcBef>
                <a:spcPts val="1200"/>
              </a:spcBef>
              <a:spcAft>
                <a:spcPts val="0"/>
              </a:spcAft>
              <a:buClr>
                <a:schemeClr val="dk1"/>
              </a:buClr>
              <a:buSzPts val="1100"/>
              <a:buFont typeface="Arial"/>
              <a:buNone/>
            </a:pPr>
            <a:r>
              <a:rPr lang="en-CA"/>
              <a:t>The datasets provided is decoded to python-igraph library and plotted as a undirected graph with bike-station as vertices and routes as edges. </a:t>
            </a:r>
            <a:br>
              <a:rPr lang="en-CA"/>
            </a:br>
            <a:br>
              <a:rPr lang="en-CA"/>
            </a:br>
            <a:r>
              <a:rPr lang="en-CA"/>
              <a:t>		{G =(V,E)}</a:t>
            </a:r>
            <a:endParaRPr/>
          </a:p>
          <a:p>
            <a:pPr indent="0" lvl="0" marL="0" rtl="0" algn="l">
              <a:spcBef>
                <a:spcPts val="1200"/>
              </a:spcBef>
              <a:spcAft>
                <a:spcPts val="0"/>
              </a:spcAft>
              <a:buNone/>
            </a:pPr>
            <a:r>
              <a:t/>
            </a:r>
            <a:endParaRPr/>
          </a:p>
        </p:txBody>
      </p:sp>
      <p:pic>
        <p:nvPicPr>
          <p:cNvPr id="170" name="Google Shape;170;g125b5a9b340_1_0"/>
          <p:cNvPicPr preferRelativeResize="0"/>
          <p:nvPr/>
        </p:nvPicPr>
        <p:blipFill>
          <a:blip r:embed="rId3">
            <a:alphaModFix/>
          </a:blip>
          <a:stretch>
            <a:fillRect/>
          </a:stretch>
        </p:blipFill>
        <p:spPr>
          <a:xfrm>
            <a:off x="6361472" y="1282075"/>
            <a:ext cx="5729154" cy="4894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125b5a9b34d_0_1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CA"/>
              <a:t>Hierarchy Clustering and Modularity</a:t>
            </a:r>
            <a:endParaRPr/>
          </a:p>
        </p:txBody>
      </p:sp>
      <p:sp>
        <p:nvSpPr>
          <p:cNvPr id="177" name="Google Shape;177;g125b5a9b34d_0_12"/>
          <p:cNvSpPr txBox="1"/>
          <p:nvPr>
            <p:ph idx="1" type="body"/>
          </p:nvPr>
        </p:nvSpPr>
        <p:spPr>
          <a:xfrm>
            <a:off x="838200" y="1825625"/>
            <a:ext cx="7132500" cy="4351200"/>
          </a:xfrm>
          <a:prstGeom prst="rect">
            <a:avLst/>
          </a:prstGeom>
        </p:spPr>
        <p:txBody>
          <a:bodyPr anchorCtr="0" anchor="t" bIns="45700" lIns="91425" spcFirstLastPara="1" rIns="91425" wrap="square" tIns="45700">
            <a:normAutofit/>
          </a:bodyPr>
          <a:lstStyle/>
          <a:p>
            <a:pPr indent="-368300" lvl="0" marL="457200" rtl="0" algn="just">
              <a:lnSpc>
                <a:spcPct val="115000"/>
              </a:lnSpc>
              <a:spcBef>
                <a:spcPts val="1200"/>
              </a:spcBef>
              <a:spcAft>
                <a:spcPts val="0"/>
              </a:spcAft>
              <a:buSzPts val="2200"/>
              <a:buChar char="●"/>
            </a:pPr>
            <a:r>
              <a:rPr lang="en-CA" sz="2200">
                <a:latin typeface="Arial"/>
                <a:ea typeface="Arial"/>
                <a:cs typeface="Arial"/>
                <a:sym typeface="Arial"/>
              </a:rPr>
              <a:t>Validating the results with previous k-means clustering.</a:t>
            </a:r>
            <a:endParaRPr sz="2200">
              <a:latin typeface="Arial"/>
              <a:ea typeface="Arial"/>
              <a:cs typeface="Arial"/>
              <a:sym typeface="Arial"/>
            </a:endParaRPr>
          </a:p>
          <a:p>
            <a:pPr indent="-368300" lvl="0" marL="457200" rtl="0" algn="just">
              <a:lnSpc>
                <a:spcPct val="115000"/>
              </a:lnSpc>
              <a:spcBef>
                <a:spcPts val="0"/>
              </a:spcBef>
              <a:spcAft>
                <a:spcPts val="0"/>
              </a:spcAft>
              <a:buSzPts val="2200"/>
              <a:buChar char="●"/>
            </a:pPr>
            <a:r>
              <a:rPr lang="en-CA" sz="2200">
                <a:latin typeface="Arial"/>
                <a:ea typeface="Arial"/>
                <a:cs typeface="Arial"/>
                <a:sym typeface="Arial"/>
              </a:rPr>
              <a:t>A subgraph is plotted that belongs to strong connected neighbours i.e max. modularity.</a:t>
            </a:r>
            <a:endParaRPr sz="2200">
              <a:latin typeface="Arial"/>
              <a:ea typeface="Arial"/>
              <a:cs typeface="Arial"/>
              <a:sym typeface="Arial"/>
            </a:endParaRPr>
          </a:p>
          <a:p>
            <a:pPr indent="-368300" lvl="0" marL="457200" rtl="0" algn="just">
              <a:lnSpc>
                <a:spcPct val="115000"/>
              </a:lnSpc>
              <a:spcBef>
                <a:spcPts val="0"/>
              </a:spcBef>
              <a:spcAft>
                <a:spcPts val="0"/>
              </a:spcAft>
              <a:buSzPts val="2200"/>
              <a:buChar char="●"/>
            </a:pPr>
            <a:r>
              <a:rPr lang="en-CA" sz="2200">
                <a:latin typeface="Arial"/>
                <a:ea typeface="Arial"/>
                <a:cs typeface="Arial"/>
                <a:sym typeface="Arial"/>
              </a:rPr>
              <a:t>Computing the degree distribution of all connected nodes.</a:t>
            </a:r>
            <a:endParaRPr sz="2200">
              <a:latin typeface="Arial"/>
              <a:ea typeface="Arial"/>
              <a:cs typeface="Arial"/>
              <a:sym typeface="Arial"/>
            </a:endParaRPr>
          </a:p>
          <a:p>
            <a:pPr indent="-368300" lvl="0" marL="457200" rtl="0" algn="just">
              <a:lnSpc>
                <a:spcPct val="115000"/>
              </a:lnSpc>
              <a:spcBef>
                <a:spcPts val="0"/>
              </a:spcBef>
              <a:spcAft>
                <a:spcPts val="0"/>
              </a:spcAft>
              <a:buSzPts val="2200"/>
              <a:buChar char="●"/>
            </a:pPr>
            <a:r>
              <a:rPr lang="en-CA" sz="2200">
                <a:latin typeface="Arial"/>
                <a:ea typeface="Arial"/>
                <a:cs typeface="Arial"/>
                <a:sym typeface="Arial"/>
              </a:rPr>
              <a:t>Computing degrees, we find the min and max degree vertex.</a:t>
            </a:r>
            <a:endParaRPr sz="2200">
              <a:latin typeface="Arial"/>
              <a:ea typeface="Arial"/>
              <a:cs typeface="Arial"/>
              <a:sym typeface="Arial"/>
            </a:endParaRPr>
          </a:p>
          <a:p>
            <a:pPr indent="-368300" lvl="1" marL="914400" rtl="0" algn="just">
              <a:lnSpc>
                <a:spcPct val="115000"/>
              </a:lnSpc>
              <a:spcBef>
                <a:spcPts val="0"/>
              </a:spcBef>
              <a:spcAft>
                <a:spcPts val="0"/>
              </a:spcAft>
              <a:buSzPts val="2200"/>
              <a:buChar char="○"/>
            </a:pPr>
            <a:r>
              <a:rPr lang="en-CA" sz="1600">
                <a:solidFill>
                  <a:srgbClr val="212121"/>
                </a:solidFill>
                <a:highlight>
                  <a:srgbClr val="FFFFFF"/>
                </a:highlight>
              </a:rPr>
              <a:t>Maximum degree: 28 Vertex ID with the maximum degree: 152</a:t>
            </a:r>
            <a:endParaRPr sz="1600">
              <a:solidFill>
                <a:srgbClr val="212121"/>
              </a:solidFill>
              <a:highlight>
                <a:srgbClr val="FFFFFF"/>
              </a:highlight>
            </a:endParaRPr>
          </a:p>
          <a:p>
            <a:pPr indent="-368300" lvl="1" marL="914400" rtl="0" algn="just">
              <a:lnSpc>
                <a:spcPct val="115000"/>
              </a:lnSpc>
              <a:spcBef>
                <a:spcPts val="0"/>
              </a:spcBef>
              <a:spcAft>
                <a:spcPts val="0"/>
              </a:spcAft>
              <a:buSzPts val="2200"/>
              <a:buChar char="○"/>
            </a:pPr>
            <a:r>
              <a:rPr lang="en-CA" sz="1600">
                <a:solidFill>
                  <a:srgbClr val="212121"/>
                </a:solidFill>
                <a:highlight>
                  <a:srgbClr val="FFFFFF"/>
                </a:highlight>
              </a:rPr>
              <a:t>Minimum degree: 1 Vertex ID with the minimum degree: </a:t>
            </a:r>
            <a:r>
              <a:rPr lang="en-CA" sz="1600">
                <a:solidFill>
                  <a:srgbClr val="212121"/>
                </a:solidFill>
                <a:highlight>
                  <a:srgbClr val="FFFFFF"/>
                </a:highlight>
              </a:rPr>
              <a:t>6</a:t>
            </a:r>
            <a:endParaRPr sz="2200">
              <a:latin typeface="Arial"/>
              <a:ea typeface="Arial"/>
              <a:cs typeface="Arial"/>
              <a:sym typeface="Arial"/>
            </a:endParaRPr>
          </a:p>
        </p:txBody>
      </p:sp>
      <p:pic>
        <p:nvPicPr>
          <p:cNvPr id="178" name="Google Shape;178;g125b5a9b34d_0_12"/>
          <p:cNvPicPr preferRelativeResize="0"/>
          <p:nvPr/>
        </p:nvPicPr>
        <p:blipFill>
          <a:blip r:embed="rId3">
            <a:alphaModFix/>
          </a:blip>
          <a:stretch>
            <a:fillRect/>
          </a:stretch>
        </p:blipFill>
        <p:spPr>
          <a:xfrm>
            <a:off x="8110350" y="3603150"/>
            <a:ext cx="3916501" cy="2672109"/>
          </a:xfrm>
          <a:prstGeom prst="rect">
            <a:avLst/>
          </a:prstGeom>
          <a:noFill/>
          <a:ln>
            <a:noFill/>
          </a:ln>
        </p:spPr>
      </p:pic>
      <p:sp>
        <p:nvSpPr>
          <p:cNvPr id="179" name="Google Shape;179;g125b5a9b34d_0_12"/>
          <p:cNvSpPr txBox="1"/>
          <p:nvPr/>
        </p:nvSpPr>
        <p:spPr>
          <a:xfrm>
            <a:off x="8774150" y="2856700"/>
            <a:ext cx="28566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CA" sz="1600">
                <a:latin typeface="Calibri"/>
                <a:ea typeface="Calibri"/>
                <a:cs typeface="Calibri"/>
                <a:sym typeface="Calibri"/>
              </a:rPr>
              <a:t>Maximum Modularity with clusters </a:t>
            </a:r>
            <a:br>
              <a:rPr lang="en-CA" sz="1600">
                <a:latin typeface="Calibri"/>
                <a:ea typeface="Calibri"/>
                <a:cs typeface="Calibri"/>
                <a:sym typeface="Calibri"/>
              </a:rPr>
            </a:br>
            <a:r>
              <a:rPr lang="en-CA" sz="1600">
                <a:latin typeface="Calibri"/>
                <a:ea typeface="Calibri"/>
                <a:cs typeface="Calibri"/>
                <a:sym typeface="Calibri"/>
              </a:rPr>
              <a:t>N = Range( 3 to 7)</a:t>
            </a:r>
            <a:endParaRPr sz="1600">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125b5a9b34d_0_23"/>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CA"/>
              <a:t>Community formation and groups</a:t>
            </a:r>
            <a:endParaRPr/>
          </a:p>
        </p:txBody>
      </p:sp>
      <p:sp>
        <p:nvSpPr>
          <p:cNvPr id="186" name="Google Shape;186;g125b5a9b34d_0_23"/>
          <p:cNvSpPr txBox="1"/>
          <p:nvPr>
            <p:ph idx="1" type="body"/>
          </p:nvPr>
        </p:nvSpPr>
        <p:spPr>
          <a:xfrm>
            <a:off x="838200" y="1825625"/>
            <a:ext cx="5551500" cy="4351200"/>
          </a:xfrm>
          <a:prstGeom prst="rect">
            <a:avLst/>
          </a:prstGeom>
        </p:spPr>
        <p:txBody>
          <a:bodyPr anchorCtr="0" anchor="t" bIns="45700" lIns="91425" spcFirstLastPara="1" rIns="91425" wrap="square" tIns="45700">
            <a:normAutofit fontScale="92500" lnSpcReduction="10000"/>
          </a:bodyPr>
          <a:lstStyle/>
          <a:p>
            <a:pPr indent="0" lvl="0" marL="0" rtl="0" algn="just">
              <a:spcBef>
                <a:spcPts val="1000"/>
              </a:spcBef>
              <a:spcAft>
                <a:spcPts val="0"/>
              </a:spcAft>
              <a:buNone/>
            </a:pPr>
            <a:r>
              <a:rPr lang="en-CA"/>
              <a:t>From hierarchy clustering method, also validated by k-means, minimum clusters with least overlapping found to be:</a:t>
            </a:r>
            <a:br>
              <a:rPr lang="en-CA"/>
            </a:br>
            <a:r>
              <a:rPr lang="en-CA"/>
              <a:t>	(N=3)</a:t>
            </a:r>
            <a:endParaRPr/>
          </a:p>
          <a:p>
            <a:pPr indent="0" lvl="0" marL="0" rtl="0" algn="just">
              <a:spcBef>
                <a:spcPts val="1000"/>
              </a:spcBef>
              <a:spcAft>
                <a:spcPts val="0"/>
              </a:spcAft>
              <a:buNone/>
            </a:pPr>
            <a:r>
              <a:rPr lang="en-CA"/>
              <a:t>Range varies from (3 -&gt; 7)</a:t>
            </a:r>
            <a:endParaRPr/>
          </a:p>
          <a:p>
            <a:pPr indent="0" lvl="0" marL="0" rtl="0" algn="just">
              <a:spcBef>
                <a:spcPts val="1000"/>
              </a:spcBef>
              <a:spcAft>
                <a:spcPts val="0"/>
              </a:spcAft>
              <a:buNone/>
            </a:pPr>
            <a:r>
              <a:rPr lang="en-CA"/>
              <a:t>3-&gt; least overlapping</a:t>
            </a:r>
            <a:endParaRPr/>
          </a:p>
          <a:p>
            <a:pPr indent="0" lvl="0" marL="0" rtl="0" algn="just">
              <a:spcBef>
                <a:spcPts val="1000"/>
              </a:spcBef>
              <a:spcAft>
                <a:spcPts val="0"/>
              </a:spcAft>
              <a:buNone/>
            </a:pPr>
            <a:r>
              <a:rPr lang="en-CA"/>
              <a:t>7-&gt; maximum overlapping</a:t>
            </a:r>
            <a:endParaRPr/>
          </a:p>
        </p:txBody>
      </p:sp>
      <p:pic>
        <p:nvPicPr>
          <p:cNvPr id="187" name="Google Shape;187;g125b5a9b34d_0_23"/>
          <p:cNvPicPr preferRelativeResize="0"/>
          <p:nvPr/>
        </p:nvPicPr>
        <p:blipFill>
          <a:blip r:embed="rId3">
            <a:alphaModFix/>
          </a:blip>
          <a:stretch>
            <a:fillRect/>
          </a:stretch>
        </p:blipFill>
        <p:spPr>
          <a:xfrm>
            <a:off x="6640523" y="1343813"/>
            <a:ext cx="5551478" cy="53148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125b5a9b34d_0_3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CA"/>
              <a:t>Degree Centrality and Shortest Walk b/w clusters</a:t>
            </a:r>
            <a:endParaRPr/>
          </a:p>
        </p:txBody>
      </p:sp>
      <p:sp>
        <p:nvSpPr>
          <p:cNvPr id="194" name="Google Shape;194;g125b5a9b34d_0_30"/>
          <p:cNvSpPr txBox="1"/>
          <p:nvPr>
            <p:ph idx="1" type="body"/>
          </p:nvPr>
        </p:nvSpPr>
        <p:spPr>
          <a:xfrm>
            <a:off x="6172525" y="1690825"/>
            <a:ext cx="5394600" cy="4328700"/>
          </a:xfrm>
          <a:prstGeom prst="rect">
            <a:avLst/>
          </a:prstGeom>
        </p:spPr>
        <p:txBody>
          <a:bodyPr anchorCtr="0" anchor="t" bIns="45700" lIns="91425" spcFirstLastPara="1" rIns="91425" wrap="square" tIns="45700">
            <a:noAutofit/>
          </a:bodyPr>
          <a:lstStyle/>
          <a:p>
            <a:pPr indent="-368300" lvl="0" marL="457200" rtl="0" algn="l">
              <a:spcBef>
                <a:spcPts val="1000"/>
              </a:spcBef>
              <a:spcAft>
                <a:spcPts val="0"/>
              </a:spcAft>
              <a:buSzPts val="2200"/>
              <a:buChar char="●"/>
            </a:pPr>
            <a:r>
              <a:rPr lang="en-CA" sz="2200"/>
              <a:t>Distance from </a:t>
            </a:r>
            <a:endParaRPr sz="2200"/>
          </a:p>
          <a:p>
            <a:pPr indent="0" lvl="0" marL="0" rtl="0" algn="ctr">
              <a:spcBef>
                <a:spcPts val="0"/>
              </a:spcBef>
              <a:spcAft>
                <a:spcPts val="0"/>
              </a:spcAft>
              <a:buNone/>
            </a:pPr>
            <a:r>
              <a:rPr lang="en-CA" sz="2200"/>
              <a:t>Max-&gt;Degree node -&gt; Cluster(0)</a:t>
            </a:r>
            <a:endParaRPr sz="2200"/>
          </a:p>
          <a:p>
            <a:pPr indent="0" lvl="0" marL="0" rtl="0" algn="ctr">
              <a:spcBef>
                <a:spcPts val="0"/>
              </a:spcBef>
              <a:spcAft>
                <a:spcPts val="0"/>
              </a:spcAft>
              <a:buNone/>
            </a:pPr>
            <a:r>
              <a:rPr lang="en-CA" sz="2200"/>
              <a:t>To</a:t>
            </a:r>
            <a:endParaRPr sz="2200"/>
          </a:p>
          <a:p>
            <a:pPr indent="0" lvl="0" marL="0" rtl="0" algn="ctr">
              <a:spcBef>
                <a:spcPts val="0"/>
              </a:spcBef>
              <a:spcAft>
                <a:spcPts val="0"/>
              </a:spcAft>
              <a:buNone/>
            </a:pPr>
            <a:r>
              <a:rPr lang="en-CA" sz="2200"/>
              <a:t>Min -&gt; Degree Node -&gt; </a:t>
            </a:r>
            <a:r>
              <a:rPr lang="en-CA" sz="2200"/>
              <a:t>Cluster(2)</a:t>
            </a:r>
            <a:endParaRPr sz="2200"/>
          </a:p>
          <a:p>
            <a:pPr indent="0" lvl="0" marL="0" rtl="0" algn="l">
              <a:lnSpc>
                <a:spcPct val="115000"/>
              </a:lnSpc>
              <a:spcBef>
                <a:spcPts val="1200"/>
              </a:spcBef>
              <a:spcAft>
                <a:spcPts val="0"/>
              </a:spcAft>
              <a:buNone/>
            </a:pPr>
            <a:r>
              <a:t/>
            </a:r>
            <a:endParaRPr sz="2200"/>
          </a:p>
          <a:p>
            <a:pPr indent="-368300" lvl="0" marL="457200" rtl="0" algn="l">
              <a:lnSpc>
                <a:spcPct val="115000"/>
              </a:lnSpc>
              <a:spcBef>
                <a:spcPts val="1200"/>
              </a:spcBef>
              <a:spcAft>
                <a:spcPts val="0"/>
              </a:spcAft>
              <a:buSzPts val="2200"/>
              <a:buChar char="●"/>
            </a:pPr>
            <a:r>
              <a:rPr lang="en-CA" sz="2200"/>
              <a:t>Maximum walk of 6 length from the centroid node in densely cluster to sparse cluster in the graph.</a:t>
            </a:r>
            <a:endParaRPr sz="2200"/>
          </a:p>
        </p:txBody>
      </p:sp>
      <p:pic>
        <p:nvPicPr>
          <p:cNvPr id="195" name="Google Shape;195;g125b5a9b34d_0_30"/>
          <p:cNvPicPr preferRelativeResize="0"/>
          <p:nvPr/>
        </p:nvPicPr>
        <p:blipFill>
          <a:blip r:embed="rId3">
            <a:alphaModFix/>
          </a:blip>
          <a:stretch>
            <a:fillRect/>
          </a:stretch>
        </p:blipFill>
        <p:spPr>
          <a:xfrm>
            <a:off x="279925" y="1318125"/>
            <a:ext cx="6122150" cy="5545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125b5a9b34d_0_3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CA"/>
              <a:t>Justification of Hierarchy Model</a:t>
            </a:r>
            <a:endParaRPr/>
          </a:p>
        </p:txBody>
      </p:sp>
      <p:sp>
        <p:nvSpPr>
          <p:cNvPr id="202" name="Google Shape;202;g125b5a9b34d_0_38"/>
          <p:cNvSpPr txBox="1"/>
          <p:nvPr>
            <p:ph idx="1" type="body"/>
          </p:nvPr>
        </p:nvSpPr>
        <p:spPr>
          <a:xfrm>
            <a:off x="838200" y="1825625"/>
            <a:ext cx="5168400" cy="4351200"/>
          </a:xfrm>
          <a:prstGeom prst="rect">
            <a:avLst/>
          </a:prstGeom>
        </p:spPr>
        <p:txBody>
          <a:bodyPr anchorCtr="0" anchor="t" bIns="45700" lIns="91425" spcFirstLastPara="1" rIns="91425" wrap="square" tIns="45700">
            <a:normAutofit/>
          </a:bodyPr>
          <a:lstStyle/>
          <a:p>
            <a:pPr indent="-342900" lvl="0" marL="457200" rtl="0" algn="l">
              <a:spcBef>
                <a:spcPts val="1000"/>
              </a:spcBef>
              <a:spcAft>
                <a:spcPts val="0"/>
              </a:spcAft>
              <a:buSzPts val="1800"/>
              <a:buChar char="●"/>
            </a:pPr>
            <a:r>
              <a:rPr lang="en-CA" sz="1800">
                <a:latin typeface="Arial"/>
                <a:ea typeface="Arial"/>
                <a:cs typeface="Arial"/>
                <a:sym typeface="Arial"/>
              </a:rPr>
              <a:t>Build a tree with a set of hierarchical decisions which eventually give a final result, i.e a classification/regression prediction.</a:t>
            </a:r>
            <a:endParaRPr sz="1800">
              <a:latin typeface="Arial"/>
              <a:ea typeface="Arial"/>
              <a:cs typeface="Arial"/>
              <a:sym typeface="Arial"/>
            </a:endParaRPr>
          </a:p>
          <a:p>
            <a:pPr indent="-342900" lvl="0" marL="457200" rtl="0" algn="l">
              <a:spcBef>
                <a:spcPts val="0"/>
              </a:spcBef>
              <a:spcAft>
                <a:spcPts val="0"/>
              </a:spcAft>
              <a:buSzPts val="1800"/>
              <a:buChar char="●"/>
            </a:pPr>
            <a:r>
              <a:rPr lang="en-CA" sz="1800">
                <a:latin typeface="Arial"/>
                <a:ea typeface="Arial"/>
                <a:cs typeface="Arial"/>
                <a:sym typeface="Arial"/>
              </a:rPr>
              <a:t>Decision Tree models are created using two steps: Induction and pruning.</a:t>
            </a:r>
            <a:endParaRPr sz="1800">
              <a:latin typeface="Arial"/>
              <a:ea typeface="Arial"/>
              <a:cs typeface="Arial"/>
              <a:sym typeface="Arial"/>
            </a:endParaRPr>
          </a:p>
          <a:p>
            <a:pPr indent="-342900" lvl="0" marL="457200" rtl="0" algn="l">
              <a:spcBef>
                <a:spcPts val="0"/>
              </a:spcBef>
              <a:spcAft>
                <a:spcPts val="0"/>
              </a:spcAft>
              <a:buSzPts val="1800"/>
              <a:buChar char="●"/>
            </a:pPr>
            <a:r>
              <a:rPr lang="en-CA" sz="1800">
                <a:latin typeface="Arial"/>
                <a:ea typeface="Arial"/>
                <a:cs typeface="Arial"/>
                <a:sym typeface="Arial"/>
              </a:rPr>
              <a:t>Decision Tree and Knn(l) Classification provides us best cluster model for grouping.</a:t>
            </a:r>
            <a:endParaRPr sz="1800">
              <a:latin typeface="Arial"/>
              <a:ea typeface="Arial"/>
              <a:cs typeface="Arial"/>
              <a:sym typeface="Arial"/>
            </a:endParaRPr>
          </a:p>
        </p:txBody>
      </p:sp>
      <p:pic>
        <p:nvPicPr>
          <p:cNvPr id="203" name="Google Shape;203;g125b5a9b34d_0_38"/>
          <p:cNvPicPr preferRelativeResize="0"/>
          <p:nvPr/>
        </p:nvPicPr>
        <p:blipFill>
          <a:blip r:embed="rId3">
            <a:alphaModFix/>
          </a:blip>
          <a:stretch>
            <a:fillRect/>
          </a:stretch>
        </p:blipFill>
        <p:spPr>
          <a:xfrm>
            <a:off x="6006600" y="1487551"/>
            <a:ext cx="5966525" cy="4136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125b8052608_0_1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CA"/>
              <a:t>Lessons Learned</a:t>
            </a:r>
            <a:endParaRPr/>
          </a:p>
        </p:txBody>
      </p:sp>
      <p:sp>
        <p:nvSpPr>
          <p:cNvPr id="210" name="Google Shape;210;g125b8052608_0_18"/>
          <p:cNvSpPr txBox="1"/>
          <p:nvPr>
            <p:ph idx="1" type="body"/>
          </p:nvPr>
        </p:nvSpPr>
        <p:spPr>
          <a:xfrm>
            <a:off x="838200" y="1825625"/>
            <a:ext cx="5870100" cy="4351200"/>
          </a:xfrm>
          <a:prstGeom prst="rect">
            <a:avLst/>
          </a:prstGeom>
        </p:spPr>
        <p:txBody>
          <a:bodyPr anchorCtr="0" anchor="t" bIns="45700" lIns="91425" spcFirstLastPara="1" rIns="91425" wrap="square" tIns="45700">
            <a:normAutofit lnSpcReduction="10000"/>
          </a:bodyPr>
          <a:lstStyle/>
          <a:p>
            <a:pPr indent="-342900" lvl="0" marL="457200" rtl="0" algn="l">
              <a:spcBef>
                <a:spcPts val="1000"/>
              </a:spcBef>
              <a:spcAft>
                <a:spcPts val="0"/>
              </a:spcAft>
              <a:buSzPts val="1800"/>
              <a:buChar char="•"/>
            </a:pPr>
            <a:r>
              <a:rPr lang="en-CA"/>
              <a:t>Clustering of bike routes in a given study area</a:t>
            </a:r>
            <a:endParaRPr/>
          </a:p>
          <a:p>
            <a:pPr indent="-342900" lvl="0" marL="457200" rtl="0" algn="l">
              <a:spcBef>
                <a:spcPts val="0"/>
              </a:spcBef>
              <a:spcAft>
                <a:spcPts val="0"/>
              </a:spcAft>
              <a:buSzPts val="1800"/>
              <a:buChar char="•"/>
            </a:pPr>
            <a:r>
              <a:rPr lang="en-CA"/>
              <a:t>Understanding modularity maximization in disconnected graphs.</a:t>
            </a:r>
            <a:endParaRPr/>
          </a:p>
          <a:p>
            <a:pPr indent="-342900" lvl="0" marL="457200" rtl="0" algn="l">
              <a:spcBef>
                <a:spcPts val="0"/>
              </a:spcBef>
              <a:spcAft>
                <a:spcPts val="0"/>
              </a:spcAft>
              <a:buSzPts val="1800"/>
              <a:buChar char="•"/>
            </a:pPr>
            <a:r>
              <a:rPr lang="en-CA"/>
              <a:t>Shortest walk through each community</a:t>
            </a:r>
            <a:endParaRPr/>
          </a:p>
        </p:txBody>
      </p:sp>
      <p:sp>
        <p:nvSpPr>
          <p:cNvPr id="211" name="Google Shape;211;g125b8052608_0_18"/>
          <p:cNvSpPr txBox="1"/>
          <p:nvPr>
            <p:ph idx="2" type="body"/>
          </p:nvPr>
        </p:nvSpPr>
        <p:spPr>
          <a:xfrm>
            <a:off x="6809850" y="1690825"/>
            <a:ext cx="5181600" cy="4351200"/>
          </a:xfrm>
          <a:prstGeom prst="rect">
            <a:avLst/>
          </a:prstGeom>
        </p:spPr>
        <p:txBody>
          <a:bodyPr anchorCtr="0" anchor="t" bIns="45700" lIns="91425" spcFirstLastPara="1" rIns="91425" wrap="square" tIns="45700">
            <a:normAutofit lnSpcReduction="20000"/>
          </a:bodyPr>
          <a:lstStyle/>
          <a:p>
            <a:pPr indent="0" lvl="0" marL="0" rtl="0" algn="l">
              <a:spcBef>
                <a:spcPts val="1000"/>
              </a:spcBef>
              <a:spcAft>
                <a:spcPts val="0"/>
              </a:spcAft>
              <a:buNone/>
            </a:pPr>
            <a:r>
              <a:rPr b="1" lang="en-CA"/>
              <a:t>Limitations</a:t>
            </a:r>
            <a:endParaRPr b="1"/>
          </a:p>
          <a:p>
            <a:pPr indent="-342900" lvl="0" marL="457200" rtl="0" algn="l">
              <a:spcBef>
                <a:spcPts val="1000"/>
              </a:spcBef>
              <a:spcAft>
                <a:spcPts val="0"/>
              </a:spcAft>
              <a:buSzPts val="1800"/>
              <a:buChar char="•"/>
            </a:pPr>
            <a:r>
              <a:rPr lang="en-CA"/>
              <a:t>DATA MATTERS!</a:t>
            </a:r>
            <a:endParaRPr/>
          </a:p>
          <a:p>
            <a:pPr indent="0" lvl="0" marL="0" rtl="0" algn="l">
              <a:spcBef>
                <a:spcPts val="1000"/>
              </a:spcBef>
              <a:spcAft>
                <a:spcPts val="0"/>
              </a:spcAft>
              <a:buNone/>
            </a:pPr>
            <a:r>
              <a:rPr b="1" lang="en-CA"/>
              <a:t>Future Research</a:t>
            </a:r>
            <a:endParaRPr b="1"/>
          </a:p>
          <a:p>
            <a:pPr indent="-342900" lvl="0" marL="457200" rtl="0" algn="l">
              <a:spcBef>
                <a:spcPts val="1000"/>
              </a:spcBef>
              <a:spcAft>
                <a:spcPts val="0"/>
              </a:spcAft>
              <a:buSzPts val="1800"/>
              <a:buChar char="•"/>
            </a:pPr>
            <a:r>
              <a:rPr lang="en-CA"/>
              <a:t>Multi-objective research- More parameters</a:t>
            </a:r>
            <a:endParaRPr/>
          </a:p>
          <a:p>
            <a:pPr indent="-342900" lvl="0" marL="457200" rtl="0" algn="l">
              <a:spcBef>
                <a:spcPts val="0"/>
              </a:spcBef>
              <a:spcAft>
                <a:spcPts val="0"/>
              </a:spcAft>
              <a:buSzPts val="1800"/>
              <a:buChar char="•"/>
            </a:pPr>
            <a:r>
              <a:rPr lang="en-CA"/>
              <a:t>Optimizing Cyclist-pedestrian path sharing.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3600"/>
              <a:buFont typeface="Calibri"/>
              <a:buNone/>
            </a:pPr>
            <a:r>
              <a:rPr lang="en-CA"/>
              <a:t>Questions</a:t>
            </a:r>
            <a:endParaRPr/>
          </a:p>
        </p:txBody>
      </p:sp>
      <p:pic>
        <p:nvPicPr>
          <p:cNvPr id="217" name="Google Shape;217;p7"/>
          <p:cNvPicPr preferRelativeResize="0"/>
          <p:nvPr/>
        </p:nvPicPr>
        <p:blipFill>
          <a:blip r:embed="rId3">
            <a:alphaModFix/>
          </a:blip>
          <a:stretch>
            <a:fillRect/>
          </a:stretch>
        </p:blipFill>
        <p:spPr>
          <a:xfrm>
            <a:off x="3238500" y="1824513"/>
            <a:ext cx="5715000" cy="3581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8"/>
          <p:cNvSpPr txBox="1"/>
          <p:nvPr>
            <p:ph type="title"/>
          </p:nvPr>
        </p:nvSpPr>
        <p:spPr>
          <a:xfrm>
            <a:off x="831850" y="1709738"/>
            <a:ext cx="10515600" cy="2852737"/>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0070C0"/>
              </a:buClr>
              <a:buSzPts val="6000"/>
              <a:buFont typeface="Calibri"/>
              <a:buNone/>
            </a:pPr>
            <a:r>
              <a:rPr lang="en-CA"/>
              <a:t>Thanks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g125bbb95ed7_2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CA"/>
              <a:t>Agenda</a:t>
            </a:r>
            <a:endParaRPr/>
          </a:p>
        </p:txBody>
      </p:sp>
      <p:sp>
        <p:nvSpPr>
          <p:cNvPr id="97" name="Google Shape;97;g125bbb95ed7_2_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368300" lvl="0" marL="457200" rtl="0" algn="l">
              <a:lnSpc>
                <a:spcPct val="150000"/>
              </a:lnSpc>
              <a:spcBef>
                <a:spcPts val="1200"/>
              </a:spcBef>
              <a:spcAft>
                <a:spcPts val="0"/>
              </a:spcAft>
              <a:buSzPts val="2200"/>
              <a:buFont typeface="Arial"/>
              <a:buChar char="➻"/>
            </a:pPr>
            <a:r>
              <a:rPr lang="en-CA" sz="2200">
                <a:latin typeface="Arial"/>
                <a:ea typeface="Arial"/>
                <a:cs typeface="Arial"/>
                <a:sym typeface="Arial"/>
              </a:rPr>
              <a:t>Description of the problem</a:t>
            </a:r>
            <a:endParaRPr sz="2200">
              <a:latin typeface="Arial"/>
              <a:ea typeface="Arial"/>
              <a:cs typeface="Arial"/>
              <a:sym typeface="Arial"/>
            </a:endParaRPr>
          </a:p>
          <a:p>
            <a:pPr indent="-368300" lvl="0" marL="457200" rtl="0" algn="l">
              <a:lnSpc>
                <a:spcPct val="150000"/>
              </a:lnSpc>
              <a:spcBef>
                <a:spcPts val="0"/>
              </a:spcBef>
              <a:spcAft>
                <a:spcPts val="0"/>
              </a:spcAft>
              <a:buSzPts val="2200"/>
              <a:buFont typeface="Arial"/>
              <a:buChar char="➻"/>
            </a:pPr>
            <a:r>
              <a:rPr lang="en-CA" sz="2200">
                <a:latin typeface="Arial"/>
                <a:ea typeface="Arial"/>
                <a:cs typeface="Arial"/>
                <a:sym typeface="Arial"/>
              </a:rPr>
              <a:t>Data sources with information (Datasets)</a:t>
            </a:r>
            <a:endParaRPr sz="2200">
              <a:latin typeface="Arial"/>
              <a:ea typeface="Arial"/>
              <a:cs typeface="Arial"/>
              <a:sym typeface="Arial"/>
            </a:endParaRPr>
          </a:p>
          <a:p>
            <a:pPr indent="-368300" lvl="0" marL="457200" rtl="0" algn="l">
              <a:lnSpc>
                <a:spcPct val="150000"/>
              </a:lnSpc>
              <a:spcBef>
                <a:spcPts val="0"/>
              </a:spcBef>
              <a:spcAft>
                <a:spcPts val="0"/>
              </a:spcAft>
              <a:buSzPts val="2200"/>
              <a:buFont typeface="Arial"/>
              <a:buChar char="➻"/>
            </a:pPr>
            <a:r>
              <a:rPr lang="en-CA" sz="2200">
                <a:latin typeface="Arial"/>
                <a:ea typeface="Arial"/>
                <a:cs typeface="Arial"/>
                <a:sym typeface="Arial"/>
              </a:rPr>
              <a:t>Description of the models and </a:t>
            </a:r>
            <a:r>
              <a:rPr lang="en-CA" sz="2200">
                <a:latin typeface="Arial"/>
                <a:ea typeface="Arial"/>
                <a:cs typeface="Arial"/>
                <a:sym typeface="Arial"/>
              </a:rPr>
              <a:t>techniques utilized</a:t>
            </a:r>
            <a:endParaRPr sz="2200">
              <a:latin typeface="Arial"/>
              <a:ea typeface="Arial"/>
              <a:cs typeface="Arial"/>
              <a:sym typeface="Arial"/>
            </a:endParaRPr>
          </a:p>
          <a:p>
            <a:pPr indent="-368300" lvl="0" marL="457200" rtl="0" algn="l">
              <a:lnSpc>
                <a:spcPct val="150000"/>
              </a:lnSpc>
              <a:spcBef>
                <a:spcPts val="0"/>
              </a:spcBef>
              <a:spcAft>
                <a:spcPts val="0"/>
              </a:spcAft>
              <a:buSzPts val="2200"/>
              <a:buFont typeface="Arial"/>
              <a:buChar char="➻"/>
            </a:pPr>
            <a:r>
              <a:rPr lang="en-CA" sz="2200">
                <a:latin typeface="Arial"/>
                <a:ea typeface="Arial"/>
                <a:cs typeface="Arial"/>
                <a:sym typeface="Arial"/>
              </a:rPr>
              <a:t>K-Means Clustering Models and Frequency Analysis</a:t>
            </a:r>
            <a:endParaRPr sz="2200">
              <a:latin typeface="Arial"/>
              <a:ea typeface="Arial"/>
              <a:cs typeface="Arial"/>
              <a:sym typeface="Arial"/>
            </a:endParaRPr>
          </a:p>
          <a:p>
            <a:pPr indent="-368300" lvl="0" marL="457200" rtl="0" algn="l">
              <a:lnSpc>
                <a:spcPct val="150000"/>
              </a:lnSpc>
              <a:spcBef>
                <a:spcPts val="0"/>
              </a:spcBef>
              <a:spcAft>
                <a:spcPts val="0"/>
              </a:spcAft>
              <a:buSzPts val="2200"/>
              <a:buFont typeface="Arial"/>
              <a:buChar char="➻"/>
            </a:pPr>
            <a:r>
              <a:rPr lang="en-CA" sz="2200">
                <a:latin typeface="Arial"/>
                <a:ea typeface="Arial"/>
                <a:cs typeface="Arial"/>
                <a:sym typeface="Arial"/>
              </a:rPr>
              <a:t>Graph Traversal and Node Analysis Model</a:t>
            </a:r>
            <a:endParaRPr sz="2200">
              <a:latin typeface="Arial"/>
              <a:ea typeface="Arial"/>
              <a:cs typeface="Arial"/>
              <a:sym typeface="Arial"/>
            </a:endParaRPr>
          </a:p>
          <a:p>
            <a:pPr indent="-368300" lvl="0" marL="457200" rtl="0" algn="l">
              <a:lnSpc>
                <a:spcPct val="150000"/>
              </a:lnSpc>
              <a:spcBef>
                <a:spcPts val="0"/>
              </a:spcBef>
              <a:spcAft>
                <a:spcPts val="0"/>
              </a:spcAft>
              <a:buSzPts val="2200"/>
              <a:buFont typeface="Arial"/>
              <a:buChar char="➻"/>
            </a:pPr>
            <a:r>
              <a:rPr lang="en-CA" sz="2200">
                <a:latin typeface="Arial"/>
                <a:ea typeface="Arial"/>
                <a:cs typeface="Arial"/>
                <a:sym typeface="Arial"/>
              </a:rPr>
              <a:t>Justifications of the chosen model/parameters</a:t>
            </a:r>
            <a:endParaRPr sz="2200">
              <a:latin typeface="Arial"/>
              <a:ea typeface="Arial"/>
              <a:cs typeface="Arial"/>
              <a:sym typeface="Arial"/>
            </a:endParaRPr>
          </a:p>
          <a:p>
            <a:pPr indent="-368300" lvl="0" marL="457200" rtl="0" algn="l">
              <a:lnSpc>
                <a:spcPct val="150000"/>
              </a:lnSpc>
              <a:spcBef>
                <a:spcPts val="0"/>
              </a:spcBef>
              <a:spcAft>
                <a:spcPts val="0"/>
              </a:spcAft>
              <a:buSzPts val="2200"/>
              <a:buFont typeface="Arial"/>
              <a:buChar char="➻"/>
            </a:pPr>
            <a:r>
              <a:rPr lang="en-CA" sz="2200">
                <a:latin typeface="Arial"/>
                <a:ea typeface="Arial"/>
                <a:cs typeface="Arial"/>
                <a:sym typeface="Arial"/>
              </a:rPr>
              <a:t>Lessons Learned</a:t>
            </a:r>
            <a:endParaRPr sz="220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g125b5a9b34d_0_0"/>
          <p:cNvSpPr txBox="1"/>
          <p:nvPr>
            <p:ph type="title"/>
          </p:nvPr>
        </p:nvSpPr>
        <p:spPr>
          <a:xfrm>
            <a:off x="838200" y="365125"/>
            <a:ext cx="10515600" cy="1994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CA">
                <a:latin typeface="Arial"/>
                <a:ea typeface="Arial"/>
                <a:cs typeface="Arial"/>
                <a:sym typeface="Arial"/>
              </a:rPr>
              <a:t>Problem Statement</a:t>
            </a:r>
            <a:endParaRPr>
              <a:latin typeface="Arial"/>
              <a:ea typeface="Arial"/>
              <a:cs typeface="Arial"/>
              <a:sym typeface="Arial"/>
            </a:endParaRPr>
          </a:p>
          <a:p>
            <a:pPr indent="0" lvl="0" marL="0" rtl="0" algn="just">
              <a:lnSpc>
                <a:spcPct val="115000"/>
              </a:lnSpc>
              <a:spcBef>
                <a:spcPts val="1200"/>
              </a:spcBef>
              <a:spcAft>
                <a:spcPts val="1200"/>
              </a:spcAft>
              <a:buClr>
                <a:schemeClr val="dk1"/>
              </a:buClr>
              <a:buSzPts val="1100"/>
              <a:buFont typeface="Arial"/>
              <a:buNone/>
            </a:pPr>
            <a:r>
              <a:rPr b="0" lang="en-CA" sz="1800">
                <a:solidFill>
                  <a:schemeClr val="dk1"/>
                </a:solidFill>
                <a:latin typeface="Arial"/>
                <a:ea typeface="Arial"/>
                <a:cs typeface="Arial"/>
                <a:sym typeface="Arial"/>
              </a:rPr>
              <a:t>At a given </a:t>
            </a:r>
            <a:r>
              <a:rPr b="0" lang="en-CA" sz="1800">
                <a:solidFill>
                  <a:schemeClr val="dk1"/>
                </a:solidFill>
                <a:latin typeface="Arial"/>
                <a:ea typeface="Arial"/>
                <a:cs typeface="Arial"/>
                <a:sym typeface="Arial"/>
              </a:rPr>
              <a:t>user location (Point P), suggest the nearest cluster that a user can cycle based on user preference citing maximum safety or shortest distance (random ride using any type of bike lane) or minimum passing through cross-intersections.</a:t>
            </a:r>
            <a:endParaRPr sz="1800">
              <a:latin typeface="Arial"/>
              <a:ea typeface="Arial"/>
              <a:cs typeface="Arial"/>
              <a:sym typeface="Arial"/>
            </a:endParaRPr>
          </a:p>
        </p:txBody>
      </p:sp>
      <p:sp>
        <p:nvSpPr>
          <p:cNvPr id="104" name="Google Shape;104;g125b5a9b34d_0_0"/>
          <p:cNvSpPr txBox="1"/>
          <p:nvPr>
            <p:ph idx="1" type="body"/>
          </p:nvPr>
        </p:nvSpPr>
        <p:spPr>
          <a:xfrm>
            <a:off x="838200" y="2410650"/>
            <a:ext cx="10515600" cy="4144500"/>
          </a:xfrm>
          <a:prstGeom prst="rect">
            <a:avLst/>
          </a:prstGeom>
        </p:spPr>
        <p:txBody>
          <a:bodyPr anchorCtr="0" anchor="t" bIns="45700" lIns="91425" spcFirstLastPara="1" rIns="91425" wrap="square" tIns="45700">
            <a:noAutofit/>
          </a:bodyPr>
          <a:lstStyle/>
          <a:p>
            <a:pPr indent="0" lvl="0" marL="0" rtl="0" algn="just">
              <a:lnSpc>
                <a:spcPct val="115000"/>
              </a:lnSpc>
              <a:spcBef>
                <a:spcPts val="1200"/>
              </a:spcBef>
              <a:spcAft>
                <a:spcPts val="0"/>
              </a:spcAft>
              <a:buNone/>
            </a:pPr>
            <a:r>
              <a:rPr b="1" lang="en-CA" sz="1800">
                <a:latin typeface="Arial"/>
                <a:ea typeface="Arial"/>
                <a:cs typeface="Arial"/>
                <a:sym typeface="Arial"/>
              </a:rPr>
              <a:t>Purpose: </a:t>
            </a:r>
            <a:r>
              <a:rPr lang="en-CA" sz="1800">
                <a:latin typeface="Arial"/>
                <a:ea typeface="Arial"/>
                <a:cs typeface="Arial"/>
                <a:sym typeface="Arial"/>
              </a:rPr>
              <a:t>Shared bike routes along with city traffic and multiple intersections presents many hazards to users. The purpose of the following analysis is to provide safest route through street crossings and minimum shared-use paths.</a:t>
            </a:r>
            <a:endParaRPr sz="1800">
              <a:latin typeface="Arial"/>
              <a:ea typeface="Arial"/>
              <a:cs typeface="Arial"/>
              <a:sym typeface="Arial"/>
            </a:endParaRPr>
          </a:p>
          <a:p>
            <a:pPr indent="0" lvl="0" marL="0" rtl="0" algn="just">
              <a:lnSpc>
                <a:spcPct val="115000"/>
              </a:lnSpc>
              <a:spcBef>
                <a:spcPts val="1200"/>
              </a:spcBef>
              <a:spcAft>
                <a:spcPts val="0"/>
              </a:spcAft>
              <a:buNone/>
            </a:pPr>
            <a:r>
              <a:rPr b="1" lang="en-CA" sz="1800">
                <a:latin typeface="Arial"/>
                <a:ea typeface="Arial"/>
                <a:cs typeface="Arial"/>
                <a:sym typeface="Arial"/>
              </a:rPr>
              <a:t>Consideration: </a:t>
            </a:r>
            <a:r>
              <a:rPr lang="en-CA" sz="1800">
                <a:latin typeface="Arial"/>
                <a:ea typeface="Arial"/>
                <a:cs typeface="Arial"/>
                <a:sym typeface="Arial"/>
              </a:rPr>
              <a:t>·</a:t>
            </a:r>
            <a:r>
              <a:rPr lang="en-CA"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a:p>
            <a:pPr indent="-342900" lvl="0" marL="457200" rtl="0" algn="just">
              <a:lnSpc>
                <a:spcPct val="115000"/>
              </a:lnSpc>
              <a:spcBef>
                <a:spcPts val="1200"/>
              </a:spcBef>
              <a:spcAft>
                <a:spcPts val="0"/>
              </a:spcAft>
              <a:buSzPts val="1800"/>
              <a:buChar char="●"/>
            </a:pPr>
            <a:r>
              <a:rPr lang="en-CA" sz="1800">
                <a:latin typeface="Arial"/>
                <a:ea typeface="Arial"/>
                <a:cs typeface="Arial"/>
                <a:sym typeface="Arial"/>
              </a:rPr>
              <a:t>Design paths to minimize the number of shared paths.</a:t>
            </a:r>
            <a:endParaRPr sz="1800">
              <a:latin typeface="Arial"/>
              <a:ea typeface="Arial"/>
              <a:cs typeface="Arial"/>
              <a:sym typeface="Arial"/>
            </a:endParaRPr>
          </a:p>
          <a:p>
            <a:pPr indent="-342900" lvl="0" marL="457200" rtl="0" algn="just">
              <a:lnSpc>
                <a:spcPct val="115000"/>
              </a:lnSpc>
              <a:spcBef>
                <a:spcPts val="0"/>
              </a:spcBef>
              <a:spcAft>
                <a:spcPts val="0"/>
              </a:spcAft>
              <a:buSzPts val="1800"/>
              <a:buChar char="●"/>
            </a:pPr>
            <a:r>
              <a:rPr lang="en-CA" sz="1800">
                <a:latin typeface="Arial"/>
                <a:ea typeface="Arial"/>
                <a:cs typeface="Arial"/>
                <a:sym typeface="Arial"/>
              </a:rPr>
              <a:t>Provide insights on the type of path being crossed, the path may warrant the shortest walk-through from all clusters.</a:t>
            </a:r>
            <a:endParaRPr sz="1800">
              <a:latin typeface="Arial"/>
              <a:ea typeface="Arial"/>
              <a:cs typeface="Arial"/>
              <a:sym typeface="Arial"/>
            </a:endParaRPr>
          </a:p>
          <a:p>
            <a:pPr indent="-342900" lvl="0" marL="457200" rtl="0" algn="just">
              <a:lnSpc>
                <a:spcPct val="115000"/>
              </a:lnSpc>
              <a:spcBef>
                <a:spcPts val="0"/>
              </a:spcBef>
              <a:spcAft>
                <a:spcPts val="0"/>
              </a:spcAft>
              <a:buSzPts val="1800"/>
              <a:buChar char="●"/>
            </a:pPr>
            <a:r>
              <a:rPr lang="en-CA" sz="1800">
                <a:latin typeface="Arial"/>
                <a:ea typeface="Arial"/>
                <a:cs typeface="Arial"/>
                <a:sym typeface="Arial"/>
              </a:rPr>
              <a:t>Compute communities detection and clustering with minimum threshold in the connected bike-stations i.e. nodes.</a:t>
            </a:r>
            <a:endParaRPr sz="1800">
              <a:latin typeface="Arial"/>
              <a:ea typeface="Arial"/>
              <a:cs typeface="Arial"/>
              <a:sym typeface="Arial"/>
            </a:endParaRPr>
          </a:p>
          <a:p>
            <a:pPr indent="0" lvl="0" marL="0" rtl="0" algn="just">
              <a:lnSpc>
                <a:spcPct val="115000"/>
              </a:lnSpc>
              <a:spcBef>
                <a:spcPts val="1200"/>
              </a:spcBef>
              <a:spcAft>
                <a:spcPts val="0"/>
              </a:spcAft>
              <a:buNone/>
            </a:pPr>
            <a:r>
              <a:rPr b="1" lang="en-CA" sz="1800">
                <a:latin typeface="Arial"/>
                <a:ea typeface="Arial"/>
                <a:cs typeface="Arial"/>
                <a:sym typeface="Arial"/>
              </a:rPr>
              <a:t>Case Study:</a:t>
            </a:r>
            <a:endParaRPr b="1" sz="1800">
              <a:latin typeface="Arial"/>
              <a:ea typeface="Arial"/>
              <a:cs typeface="Arial"/>
              <a:sym typeface="Arial"/>
            </a:endParaRPr>
          </a:p>
          <a:p>
            <a:pPr indent="457200" lvl="0" marL="0" rtl="0" algn="l">
              <a:lnSpc>
                <a:spcPct val="115000"/>
              </a:lnSpc>
              <a:spcBef>
                <a:spcPts val="1200"/>
              </a:spcBef>
              <a:spcAft>
                <a:spcPts val="1200"/>
              </a:spcAft>
              <a:buNone/>
            </a:pPr>
            <a:r>
              <a:rPr lang="en-CA" sz="1800" u="sng">
                <a:solidFill>
                  <a:schemeClr val="hlink"/>
                </a:solidFill>
                <a:latin typeface="Arial"/>
                <a:ea typeface="Arial"/>
                <a:cs typeface="Arial"/>
                <a:sym typeface="Arial"/>
                <a:hlinkClick r:id="rId3"/>
              </a:rPr>
              <a:t>Bicycle Safety Guide and Countermeasure Selection System (pedbikesafe.org)</a:t>
            </a:r>
            <a:endParaRPr b="1" sz="18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g125b8052608_2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CA"/>
              <a:t>Data Set - Chicago Bike Lane Data</a:t>
            </a:r>
            <a:endParaRPr/>
          </a:p>
        </p:txBody>
      </p:sp>
      <p:sp>
        <p:nvSpPr>
          <p:cNvPr id="111" name="Google Shape;111;g125b8052608_2_0"/>
          <p:cNvSpPr txBox="1"/>
          <p:nvPr>
            <p:ph idx="1" type="body"/>
          </p:nvPr>
        </p:nvSpPr>
        <p:spPr>
          <a:xfrm>
            <a:off x="838200" y="1825625"/>
            <a:ext cx="5181600" cy="4351200"/>
          </a:xfrm>
          <a:prstGeom prst="rect">
            <a:avLst/>
          </a:prstGeom>
        </p:spPr>
        <p:txBody>
          <a:bodyPr anchorCtr="0" anchor="t" bIns="45700" lIns="91425" spcFirstLastPara="1" rIns="91425" wrap="square" tIns="45700">
            <a:normAutofit fontScale="92500" lnSpcReduction="20000"/>
          </a:bodyPr>
          <a:lstStyle/>
          <a:p>
            <a:pPr indent="0" lvl="0" marL="457200" rtl="0" algn="l">
              <a:lnSpc>
                <a:spcPct val="115000"/>
              </a:lnSpc>
              <a:spcBef>
                <a:spcPts val="0"/>
              </a:spcBef>
              <a:spcAft>
                <a:spcPts val="0"/>
              </a:spcAft>
              <a:buNone/>
            </a:pPr>
            <a:r>
              <a:rPr lang="en-CA" sz="700">
                <a:latin typeface="Arial"/>
                <a:ea typeface="Arial"/>
                <a:cs typeface="Arial"/>
                <a:sym typeface="Arial"/>
              </a:rPr>
              <a:t> </a:t>
            </a:r>
            <a:endParaRPr sz="1100">
              <a:latin typeface="Arial"/>
              <a:ea typeface="Arial"/>
              <a:cs typeface="Arial"/>
              <a:sym typeface="Arial"/>
            </a:endParaRPr>
          </a:p>
          <a:p>
            <a:pPr indent="-328453" lvl="0" marL="457200" rtl="0" algn="l">
              <a:lnSpc>
                <a:spcPct val="115000"/>
              </a:lnSpc>
              <a:spcBef>
                <a:spcPts val="0"/>
              </a:spcBef>
              <a:spcAft>
                <a:spcPts val="0"/>
              </a:spcAft>
              <a:buSzPct val="100000"/>
              <a:buChar char="•"/>
            </a:pPr>
            <a:r>
              <a:rPr lang="en-CA" sz="1700">
                <a:latin typeface="Arial"/>
                <a:ea typeface="Arial"/>
                <a:cs typeface="Arial"/>
                <a:sym typeface="Arial"/>
              </a:rPr>
              <a:t>Retrieved</a:t>
            </a:r>
            <a:r>
              <a:rPr lang="en-CA" sz="1700">
                <a:latin typeface="Arial"/>
                <a:ea typeface="Arial"/>
                <a:cs typeface="Arial"/>
                <a:sym typeface="Arial"/>
              </a:rPr>
              <a:t> from City of Chicago Data Portal</a:t>
            </a:r>
            <a:endParaRPr sz="1700">
              <a:latin typeface="Arial"/>
              <a:ea typeface="Arial"/>
              <a:cs typeface="Arial"/>
              <a:sym typeface="Arial"/>
            </a:endParaRPr>
          </a:p>
          <a:p>
            <a:pPr indent="0" lvl="0" marL="457200" rtl="0" algn="l">
              <a:lnSpc>
                <a:spcPct val="115000"/>
              </a:lnSpc>
              <a:spcBef>
                <a:spcPts val="0"/>
              </a:spcBef>
              <a:spcAft>
                <a:spcPts val="0"/>
              </a:spcAft>
              <a:buNone/>
            </a:pPr>
            <a:r>
              <a:t/>
            </a:r>
            <a:endParaRPr sz="1700">
              <a:latin typeface="Arial"/>
              <a:ea typeface="Arial"/>
              <a:cs typeface="Arial"/>
              <a:sym typeface="Arial"/>
            </a:endParaRPr>
          </a:p>
          <a:p>
            <a:pPr indent="-328453" lvl="0" marL="457200" rtl="0" algn="l">
              <a:lnSpc>
                <a:spcPct val="115000"/>
              </a:lnSpc>
              <a:spcBef>
                <a:spcPts val="0"/>
              </a:spcBef>
              <a:spcAft>
                <a:spcPts val="0"/>
              </a:spcAft>
              <a:buSzPct val="100000"/>
              <a:buFont typeface="Arial"/>
              <a:buChar char="•"/>
            </a:pPr>
            <a:r>
              <a:rPr lang="en-CA" sz="1700">
                <a:latin typeface="Arial"/>
                <a:ea typeface="Arial"/>
                <a:cs typeface="Arial"/>
                <a:sym typeface="Arial"/>
              </a:rPr>
              <a:t>884 entries of bike path section</a:t>
            </a:r>
            <a:endParaRPr sz="1700">
              <a:latin typeface="Arial"/>
              <a:ea typeface="Arial"/>
              <a:cs typeface="Arial"/>
              <a:sym typeface="Arial"/>
            </a:endParaRPr>
          </a:p>
          <a:p>
            <a:pPr indent="0" lvl="0" marL="457200" rtl="0" algn="l">
              <a:lnSpc>
                <a:spcPct val="115000"/>
              </a:lnSpc>
              <a:spcBef>
                <a:spcPts val="0"/>
              </a:spcBef>
              <a:spcAft>
                <a:spcPts val="0"/>
              </a:spcAft>
              <a:buNone/>
            </a:pPr>
            <a:r>
              <a:t/>
            </a:r>
            <a:endParaRPr sz="1700">
              <a:latin typeface="Arial"/>
              <a:ea typeface="Arial"/>
              <a:cs typeface="Arial"/>
              <a:sym typeface="Arial"/>
            </a:endParaRPr>
          </a:p>
          <a:p>
            <a:pPr indent="-328453" lvl="0" marL="457200" rtl="0" algn="l">
              <a:lnSpc>
                <a:spcPct val="115000"/>
              </a:lnSpc>
              <a:spcBef>
                <a:spcPts val="0"/>
              </a:spcBef>
              <a:spcAft>
                <a:spcPts val="0"/>
              </a:spcAft>
              <a:buSzPct val="100000"/>
              <a:buChar char="•"/>
            </a:pPr>
            <a:r>
              <a:rPr lang="en-CA" sz="1700">
                <a:latin typeface="Arial"/>
                <a:ea typeface="Arial"/>
                <a:cs typeface="Arial"/>
                <a:sym typeface="Arial"/>
              </a:rPr>
              <a:t>Data Attributes:</a:t>
            </a:r>
            <a:endParaRPr sz="1700">
              <a:latin typeface="Arial"/>
              <a:ea typeface="Arial"/>
              <a:cs typeface="Arial"/>
              <a:sym typeface="Arial"/>
            </a:endParaRPr>
          </a:p>
          <a:p>
            <a:pPr indent="-316706" lvl="1" marL="914400" rtl="0" algn="l">
              <a:lnSpc>
                <a:spcPct val="115000"/>
              </a:lnSpc>
              <a:spcBef>
                <a:spcPts val="0"/>
              </a:spcBef>
              <a:spcAft>
                <a:spcPts val="0"/>
              </a:spcAft>
              <a:buSzPct val="100000"/>
              <a:buChar char="•"/>
            </a:pPr>
            <a:r>
              <a:rPr lang="en-CA" sz="1500">
                <a:latin typeface="Arial"/>
                <a:ea typeface="Arial"/>
                <a:cs typeface="Arial"/>
                <a:sym typeface="Arial"/>
              </a:rPr>
              <a:t>the_geom: A representation of the section using an array of geo-coordinates;</a:t>
            </a:r>
            <a:endParaRPr sz="1500">
              <a:latin typeface="Arial"/>
              <a:ea typeface="Arial"/>
              <a:cs typeface="Arial"/>
              <a:sym typeface="Arial"/>
            </a:endParaRPr>
          </a:p>
          <a:p>
            <a:pPr indent="-316706" lvl="1" marL="914400" rtl="0" algn="l">
              <a:lnSpc>
                <a:spcPct val="115000"/>
              </a:lnSpc>
              <a:spcBef>
                <a:spcPts val="0"/>
              </a:spcBef>
              <a:spcAft>
                <a:spcPts val="0"/>
              </a:spcAft>
              <a:buSzPct val="100000"/>
              <a:buFont typeface="Arial"/>
              <a:buChar char="•"/>
            </a:pPr>
            <a:r>
              <a:rPr lang="en-CA" sz="1500">
                <a:latin typeface="Arial"/>
                <a:ea typeface="Arial"/>
                <a:cs typeface="Arial"/>
                <a:sym typeface="Arial"/>
              </a:rPr>
              <a:t>Street :The street name of the path</a:t>
            </a:r>
            <a:endParaRPr sz="1500">
              <a:latin typeface="Arial"/>
              <a:ea typeface="Arial"/>
              <a:cs typeface="Arial"/>
              <a:sym typeface="Arial"/>
            </a:endParaRPr>
          </a:p>
          <a:p>
            <a:pPr indent="-316706" lvl="1" marL="914400" rtl="0" algn="l">
              <a:lnSpc>
                <a:spcPct val="115000"/>
              </a:lnSpc>
              <a:spcBef>
                <a:spcPts val="0"/>
              </a:spcBef>
              <a:spcAft>
                <a:spcPts val="0"/>
              </a:spcAft>
              <a:buSzPct val="100000"/>
              <a:buFont typeface="Arial"/>
              <a:buChar char="•"/>
            </a:pPr>
            <a:r>
              <a:rPr lang="en-CA" sz="1500">
                <a:latin typeface="Arial"/>
                <a:ea typeface="Arial"/>
                <a:cs typeface="Arial"/>
                <a:sym typeface="Arial"/>
              </a:rPr>
              <a:t>pre_dir: A prefix direction of the given street;</a:t>
            </a:r>
            <a:endParaRPr sz="1500">
              <a:latin typeface="Arial"/>
              <a:ea typeface="Arial"/>
              <a:cs typeface="Arial"/>
              <a:sym typeface="Arial"/>
            </a:endParaRPr>
          </a:p>
          <a:p>
            <a:pPr indent="-316706" lvl="1" marL="914400" rtl="0" algn="l">
              <a:lnSpc>
                <a:spcPct val="115000"/>
              </a:lnSpc>
              <a:spcBef>
                <a:spcPts val="0"/>
              </a:spcBef>
              <a:spcAft>
                <a:spcPts val="0"/>
              </a:spcAft>
              <a:buSzPct val="100000"/>
              <a:buFont typeface="Arial"/>
              <a:buChar char="•"/>
            </a:pPr>
            <a:r>
              <a:rPr lang="en-CA" sz="1500">
                <a:latin typeface="Arial"/>
                <a:ea typeface="Arial"/>
                <a:cs typeface="Arial"/>
                <a:sym typeface="Arial"/>
              </a:rPr>
              <a:t>F_street: The intersection where the specific bike path begins;</a:t>
            </a:r>
            <a:endParaRPr sz="1500">
              <a:latin typeface="Arial"/>
              <a:ea typeface="Arial"/>
              <a:cs typeface="Arial"/>
              <a:sym typeface="Arial"/>
            </a:endParaRPr>
          </a:p>
          <a:p>
            <a:pPr indent="-316706" lvl="1" marL="914400" rtl="0" algn="l">
              <a:lnSpc>
                <a:spcPct val="115000"/>
              </a:lnSpc>
              <a:spcBef>
                <a:spcPts val="0"/>
              </a:spcBef>
              <a:spcAft>
                <a:spcPts val="0"/>
              </a:spcAft>
              <a:buSzPct val="100000"/>
              <a:buFont typeface="Arial"/>
              <a:buChar char="•"/>
            </a:pPr>
            <a:r>
              <a:rPr lang="en-CA" sz="1500">
                <a:latin typeface="Arial"/>
                <a:ea typeface="Arial"/>
                <a:cs typeface="Arial"/>
                <a:sym typeface="Arial"/>
              </a:rPr>
              <a:t>T_street: The intersection in which the specific bike path ends; and</a:t>
            </a:r>
            <a:endParaRPr sz="1500">
              <a:latin typeface="Arial"/>
              <a:ea typeface="Arial"/>
              <a:cs typeface="Arial"/>
              <a:sym typeface="Arial"/>
            </a:endParaRPr>
          </a:p>
          <a:p>
            <a:pPr indent="-316706" lvl="1" marL="914400" rtl="0" algn="l">
              <a:lnSpc>
                <a:spcPct val="115000"/>
              </a:lnSpc>
              <a:spcBef>
                <a:spcPts val="0"/>
              </a:spcBef>
              <a:spcAft>
                <a:spcPts val="0"/>
              </a:spcAft>
              <a:buSzPct val="100000"/>
              <a:buFont typeface="Arial"/>
              <a:buChar char="•"/>
            </a:pPr>
            <a:r>
              <a:rPr lang="en-CA" sz="1500">
                <a:latin typeface="Arial"/>
                <a:ea typeface="Arial"/>
                <a:cs typeface="Arial"/>
                <a:sym typeface="Arial"/>
              </a:rPr>
              <a:t>Display Rou: contains the type of bike path the section falls under such as protected, shared, etc.</a:t>
            </a:r>
            <a:endParaRPr sz="1500">
              <a:latin typeface="Arial"/>
              <a:ea typeface="Arial"/>
              <a:cs typeface="Arial"/>
              <a:sym typeface="Arial"/>
            </a:endParaRPr>
          </a:p>
          <a:p>
            <a:pPr indent="-316706" lvl="1" marL="914400" rtl="0" algn="l">
              <a:lnSpc>
                <a:spcPct val="115000"/>
              </a:lnSpc>
              <a:spcBef>
                <a:spcPts val="0"/>
              </a:spcBef>
              <a:spcAft>
                <a:spcPts val="0"/>
              </a:spcAft>
              <a:buSzPct val="100000"/>
              <a:buFont typeface="Arial"/>
              <a:buChar char="•"/>
            </a:pPr>
            <a:r>
              <a:rPr lang="en-CA" sz="1500">
                <a:latin typeface="Arial"/>
                <a:ea typeface="Arial"/>
                <a:cs typeface="Arial"/>
                <a:sym typeface="Arial"/>
              </a:rPr>
              <a:t>MI_CTRLINE: This value did not contain any descriptions and its relationship to the dataset was not provided</a:t>
            </a:r>
            <a:endParaRPr sz="1500">
              <a:latin typeface="Arial"/>
              <a:ea typeface="Arial"/>
              <a:cs typeface="Arial"/>
              <a:sym typeface="Arial"/>
            </a:endParaRPr>
          </a:p>
          <a:p>
            <a:pPr indent="0" lvl="0" marL="0" rtl="0" algn="l">
              <a:spcBef>
                <a:spcPts val="1000"/>
              </a:spcBef>
              <a:spcAft>
                <a:spcPts val="0"/>
              </a:spcAft>
              <a:buNone/>
            </a:pPr>
            <a:r>
              <a:t/>
            </a:r>
            <a:endParaRPr sz="1300"/>
          </a:p>
        </p:txBody>
      </p:sp>
      <p:pic>
        <p:nvPicPr>
          <p:cNvPr id="112" name="Google Shape;112;g125b8052608_2_0"/>
          <p:cNvPicPr preferRelativeResize="0"/>
          <p:nvPr/>
        </p:nvPicPr>
        <p:blipFill>
          <a:blip r:embed="rId3">
            <a:alphaModFix/>
          </a:blip>
          <a:stretch>
            <a:fillRect/>
          </a:stretch>
        </p:blipFill>
        <p:spPr>
          <a:xfrm>
            <a:off x="6516550" y="1492225"/>
            <a:ext cx="5037775" cy="4803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3600"/>
              <a:buFont typeface="Calibri"/>
              <a:buNone/>
            </a:pPr>
            <a:r>
              <a:rPr lang="en-CA"/>
              <a:t>Models and Techniques</a:t>
            </a:r>
            <a:endParaRPr/>
          </a:p>
        </p:txBody>
      </p:sp>
      <p:sp>
        <p:nvSpPr>
          <p:cNvPr id="118" name="Google Shape;118;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77500" lnSpcReduction="20000"/>
          </a:bodyPr>
          <a:lstStyle/>
          <a:p>
            <a:pPr indent="-201930" lvl="0" marL="228600" rtl="0" algn="l">
              <a:lnSpc>
                <a:spcPct val="150000"/>
              </a:lnSpc>
              <a:spcBef>
                <a:spcPts val="0"/>
              </a:spcBef>
              <a:spcAft>
                <a:spcPts val="0"/>
              </a:spcAft>
              <a:buClr>
                <a:schemeClr val="dk1"/>
              </a:buClr>
              <a:buSzPct val="100000"/>
              <a:buChar char="•"/>
            </a:pPr>
            <a:r>
              <a:rPr lang="en-CA"/>
              <a:t>K-means Clustering and Frequency Analysis (Haiyi and Aquil)</a:t>
            </a:r>
            <a:endParaRPr/>
          </a:p>
          <a:p>
            <a:pPr indent="-205740" lvl="1" marL="685800" rtl="0" algn="l">
              <a:lnSpc>
                <a:spcPct val="150000"/>
              </a:lnSpc>
              <a:spcBef>
                <a:spcPts val="500"/>
              </a:spcBef>
              <a:spcAft>
                <a:spcPts val="0"/>
              </a:spcAft>
              <a:buClr>
                <a:schemeClr val="dk1"/>
              </a:buClr>
              <a:buSzPct val="100000"/>
              <a:buChar char="•"/>
            </a:pPr>
            <a:r>
              <a:rPr lang="en-CA"/>
              <a:t>Geo-coordinates of bike paths were group using K-means clustering</a:t>
            </a:r>
            <a:endParaRPr/>
          </a:p>
          <a:p>
            <a:pPr indent="-202882" lvl="2" marL="1143000" rtl="0" algn="l">
              <a:lnSpc>
                <a:spcPct val="150000"/>
              </a:lnSpc>
              <a:spcBef>
                <a:spcPts val="500"/>
              </a:spcBef>
              <a:spcAft>
                <a:spcPts val="0"/>
              </a:spcAft>
              <a:buSzPct val="90000"/>
              <a:buChar char="•"/>
            </a:pPr>
            <a:r>
              <a:rPr lang="en-CA"/>
              <a:t>Comparison of results between using simplified </a:t>
            </a:r>
            <a:r>
              <a:rPr lang="en-CA"/>
              <a:t>geo coordinates</a:t>
            </a:r>
            <a:r>
              <a:rPr lang="en-CA"/>
              <a:t> and all </a:t>
            </a:r>
            <a:r>
              <a:rPr lang="en-CA"/>
              <a:t>geo coordinates</a:t>
            </a:r>
            <a:r>
              <a:rPr lang="en-CA"/>
              <a:t> for clustering</a:t>
            </a:r>
            <a:endParaRPr/>
          </a:p>
          <a:p>
            <a:pPr indent="-205740" lvl="1" marL="685800" rtl="0" algn="l">
              <a:lnSpc>
                <a:spcPct val="150000"/>
              </a:lnSpc>
              <a:spcBef>
                <a:spcPts val="500"/>
              </a:spcBef>
              <a:spcAft>
                <a:spcPts val="0"/>
              </a:spcAft>
              <a:buClr>
                <a:schemeClr val="dk1"/>
              </a:buClr>
              <a:buSzPct val="100000"/>
              <a:buChar char="•"/>
            </a:pPr>
            <a:r>
              <a:rPr lang="en-CA"/>
              <a:t>The elbow method was used to determine cluster amount</a:t>
            </a:r>
            <a:endParaRPr/>
          </a:p>
          <a:p>
            <a:pPr indent="-205740" lvl="1" marL="685800" rtl="0" algn="l">
              <a:lnSpc>
                <a:spcPct val="150000"/>
              </a:lnSpc>
              <a:spcBef>
                <a:spcPts val="500"/>
              </a:spcBef>
              <a:spcAft>
                <a:spcPts val="0"/>
              </a:spcAft>
              <a:buClr>
                <a:schemeClr val="dk1"/>
              </a:buClr>
              <a:buSzPct val="100000"/>
              <a:buChar char="•"/>
            </a:pPr>
            <a:r>
              <a:rPr lang="en-CA"/>
              <a:t>Frequency analysis was used to determination the different types of bike paths present in each cluster</a:t>
            </a:r>
            <a:endParaRPr/>
          </a:p>
          <a:p>
            <a:pPr indent="-201930" lvl="0" marL="228600" rtl="0" algn="l">
              <a:lnSpc>
                <a:spcPct val="150000"/>
              </a:lnSpc>
              <a:spcBef>
                <a:spcPts val="1000"/>
              </a:spcBef>
              <a:spcAft>
                <a:spcPts val="0"/>
              </a:spcAft>
              <a:buClr>
                <a:schemeClr val="dk1"/>
              </a:buClr>
              <a:buSzPct val="100000"/>
              <a:buChar char="•"/>
            </a:pPr>
            <a:r>
              <a:rPr lang="en-CA"/>
              <a:t>Graph Traversal and Node analysis of Bike Paths (Karandeep)</a:t>
            </a:r>
            <a:endParaRPr/>
          </a:p>
          <a:p>
            <a:pPr indent="-205740" lvl="1" marL="685800" rtl="0" algn="l">
              <a:lnSpc>
                <a:spcPct val="150000"/>
              </a:lnSpc>
              <a:spcBef>
                <a:spcPts val="500"/>
              </a:spcBef>
              <a:spcAft>
                <a:spcPts val="0"/>
              </a:spcAft>
              <a:buClr>
                <a:schemeClr val="dk1"/>
              </a:buClr>
              <a:buSzPct val="100000"/>
              <a:buChar char="•"/>
            </a:pPr>
            <a:r>
              <a:rPr lang="en-CA"/>
              <a:t>Bike paths and stations are plotted in an undirected graph as nodes and edges.</a:t>
            </a:r>
            <a:endParaRPr/>
          </a:p>
          <a:p>
            <a:pPr indent="-176212" lvl="1" marL="685800" rtl="0" algn="l">
              <a:lnSpc>
                <a:spcPct val="150000"/>
              </a:lnSpc>
              <a:spcBef>
                <a:spcPts val="500"/>
              </a:spcBef>
              <a:spcAft>
                <a:spcPts val="0"/>
              </a:spcAft>
              <a:buSzPct val="75000"/>
              <a:buChar char="•"/>
            </a:pPr>
            <a:r>
              <a:rPr lang="en-CA"/>
              <a:t>Hierarchical Clustering and Decision Tree(Knn) Modularity.</a:t>
            </a:r>
            <a:endParaRPr/>
          </a:p>
          <a:p>
            <a:pPr indent="-205740" lvl="1" marL="685800" rtl="0" algn="l">
              <a:lnSpc>
                <a:spcPct val="150000"/>
              </a:lnSpc>
              <a:spcBef>
                <a:spcPts val="500"/>
              </a:spcBef>
              <a:spcAft>
                <a:spcPts val="0"/>
              </a:spcAft>
              <a:buClr>
                <a:schemeClr val="dk1"/>
              </a:buClr>
              <a:buSzPct val="100000"/>
              <a:buChar char="•"/>
            </a:pPr>
            <a:r>
              <a:rPr lang="en-CA"/>
              <a:t>Degree centrality; longest and shortest paths within the graph is analyzed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3600"/>
              <a:buFont typeface="Calibri"/>
              <a:buNone/>
            </a:pPr>
            <a:r>
              <a:rPr lang="en-CA"/>
              <a:t>K-Means Clustering (One Node per Route)</a:t>
            </a:r>
            <a:endParaRPr/>
          </a:p>
        </p:txBody>
      </p:sp>
      <p:sp>
        <p:nvSpPr>
          <p:cNvPr id="124" name="Google Shape;124;p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140000"/>
              </a:lnSpc>
              <a:spcBef>
                <a:spcPts val="0"/>
              </a:spcBef>
              <a:spcAft>
                <a:spcPts val="0"/>
              </a:spcAft>
              <a:buClr>
                <a:schemeClr val="dk1"/>
              </a:buClr>
              <a:buSzPts val="2000"/>
              <a:buChar char="•"/>
            </a:pPr>
            <a:r>
              <a:rPr lang="en-CA" sz="2000"/>
              <a:t>Clustered using the ‘the_geom’ data field (Geo-coordinate representation of bike paths)</a:t>
            </a:r>
            <a:endParaRPr/>
          </a:p>
          <a:p>
            <a:pPr indent="-228600" lvl="1" marL="685800" rtl="0" algn="l">
              <a:lnSpc>
                <a:spcPct val="140000"/>
              </a:lnSpc>
              <a:spcBef>
                <a:spcPts val="500"/>
              </a:spcBef>
              <a:spcAft>
                <a:spcPts val="0"/>
              </a:spcAft>
              <a:buClr>
                <a:schemeClr val="dk1"/>
              </a:buClr>
              <a:buSzPts val="2000"/>
              <a:buChar char="•"/>
            </a:pPr>
            <a:r>
              <a:rPr lang="en-CA" sz="2000"/>
              <a:t>Simplified to one individual point per section</a:t>
            </a:r>
            <a:endParaRPr/>
          </a:p>
          <a:p>
            <a:pPr indent="-228600" lvl="0" marL="228600" rtl="0" algn="l">
              <a:lnSpc>
                <a:spcPct val="140000"/>
              </a:lnSpc>
              <a:spcBef>
                <a:spcPts val="1000"/>
              </a:spcBef>
              <a:spcAft>
                <a:spcPts val="0"/>
              </a:spcAft>
              <a:buClr>
                <a:schemeClr val="dk1"/>
              </a:buClr>
              <a:buSzPts val="2000"/>
              <a:buChar char="•"/>
            </a:pPr>
            <a:r>
              <a:rPr lang="en-CA" sz="2000"/>
              <a:t>The Elbow Method was used to determine the appropriate number of clusters the data should be fitted on</a:t>
            </a:r>
            <a:endParaRPr/>
          </a:p>
          <a:p>
            <a:pPr indent="-228600" lvl="1" marL="685800" rtl="0" algn="l">
              <a:lnSpc>
                <a:spcPct val="140000"/>
              </a:lnSpc>
              <a:spcBef>
                <a:spcPts val="500"/>
              </a:spcBef>
              <a:spcAft>
                <a:spcPts val="0"/>
              </a:spcAft>
              <a:buClr>
                <a:schemeClr val="dk1"/>
              </a:buClr>
              <a:buSzPts val="2000"/>
              <a:buChar char="•"/>
            </a:pPr>
            <a:r>
              <a:rPr lang="en-CA" sz="2000"/>
              <a:t>Optimal number of clusters was 3</a:t>
            </a:r>
            <a:endParaRPr/>
          </a:p>
        </p:txBody>
      </p:sp>
      <p:pic>
        <p:nvPicPr>
          <p:cNvPr descr="Chart&#10;&#10;Description automatically generated" id="125" name="Google Shape;125;p4"/>
          <p:cNvPicPr preferRelativeResize="0"/>
          <p:nvPr/>
        </p:nvPicPr>
        <p:blipFill rotWithShape="1">
          <a:blip r:embed="rId3">
            <a:alphaModFix/>
          </a:blip>
          <a:srcRect b="0" l="0" r="0" t="0"/>
          <a:stretch/>
        </p:blipFill>
        <p:spPr>
          <a:xfrm>
            <a:off x="6172202" y="2017599"/>
            <a:ext cx="5181600" cy="382143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3600"/>
              <a:buFont typeface="Calibri"/>
              <a:buNone/>
            </a:pPr>
            <a:r>
              <a:rPr lang="en-CA"/>
              <a:t>K-Means Results</a:t>
            </a:r>
            <a:endParaRPr/>
          </a:p>
        </p:txBody>
      </p:sp>
      <p:sp>
        <p:nvSpPr>
          <p:cNvPr id="131" name="Google Shape;131;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fontScale="92500" lnSpcReduction="10000"/>
          </a:bodyPr>
          <a:lstStyle/>
          <a:p>
            <a:pPr indent="-228600" lvl="0" marL="228600" rtl="0" algn="l">
              <a:lnSpc>
                <a:spcPct val="150000"/>
              </a:lnSpc>
              <a:spcBef>
                <a:spcPts val="0"/>
              </a:spcBef>
              <a:spcAft>
                <a:spcPts val="0"/>
              </a:spcAft>
              <a:buClr>
                <a:schemeClr val="dk1"/>
              </a:buClr>
              <a:buSzPct val="100000"/>
              <a:buChar char="•"/>
            </a:pPr>
            <a:r>
              <a:rPr lang="en-CA"/>
              <a:t>Clustered into 3 different groups</a:t>
            </a:r>
            <a:endParaRPr/>
          </a:p>
          <a:p>
            <a:pPr indent="-228600" lvl="1" marL="685800" rtl="0" algn="l">
              <a:lnSpc>
                <a:spcPct val="150000"/>
              </a:lnSpc>
              <a:spcBef>
                <a:spcPts val="500"/>
              </a:spcBef>
              <a:spcAft>
                <a:spcPts val="0"/>
              </a:spcAft>
              <a:buClr>
                <a:schemeClr val="dk1"/>
              </a:buClr>
              <a:buSzPct val="100000"/>
              <a:buChar char="•"/>
            </a:pPr>
            <a:r>
              <a:rPr lang="en-CA"/>
              <a:t>Cluster centers of each group can be seen on the map</a:t>
            </a:r>
            <a:endParaRPr/>
          </a:p>
          <a:p>
            <a:pPr indent="-228600" lvl="1" marL="685800" rtl="0" algn="l">
              <a:lnSpc>
                <a:spcPct val="150000"/>
              </a:lnSpc>
              <a:spcBef>
                <a:spcPts val="500"/>
              </a:spcBef>
              <a:spcAft>
                <a:spcPts val="0"/>
              </a:spcAft>
              <a:buClr>
                <a:schemeClr val="dk1"/>
              </a:buClr>
              <a:buSzPct val="100000"/>
              <a:buChar char="•"/>
            </a:pPr>
            <a:r>
              <a:rPr lang="en-CA"/>
              <a:t>Cluster Center Locations:</a:t>
            </a:r>
            <a:endParaRPr/>
          </a:p>
          <a:p>
            <a:pPr indent="-228631" lvl="2" marL="1143000" rtl="0" algn="l">
              <a:lnSpc>
                <a:spcPct val="150000"/>
              </a:lnSpc>
              <a:spcBef>
                <a:spcPts val="500"/>
              </a:spcBef>
              <a:spcAft>
                <a:spcPts val="0"/>
              </a:spcAft>
              <a:buClr>
                <a:schemeClr val="dk1"/>
              </a:buClr>
              <a:buSzPct val="100000"/>
              <a:buChar char="•"/>
            </a:pPr>
            <a:r>
              <a:rPr lang="en-CA" sz="1700"/>
              <a:t>0 (Downtown, City Center) : (41.87277229 , -87.66057474)</a:t>
            </a:r>
            <a:endParaRPr/>
          </a:p>
          <a:p>
            <a:pPr indent="-228631" lvl="2" marL="1143000" rtl="0" algn="l">
              <a:lnSpc>
                <a:spcPct val="150000"/>
              </a:lnSpc>
              <a:spcBef>
                <a:spcPts val="500"/>
              </a:spcBef>
              <a:spcAft>
                <a:spcPts val="0"/>
              </a:spcAft>
              <a:buClr>
                <a:schemeClr val="dk1"/>
              </a:buClr>
              <a:buSzPct val="100000"/>
              <a:buChar char="•"/>
            </a:pPr>
            <a:r>
              <a:rPr lang="en-CA" sz="1700"/>
              <a:t>1 (Uptown, Northern Cluster) : (41.95522707 , -87.69695233)</a:t>
            </a:r>
            <a:endParaRPr/>
          </a:p>
          <a:p>
            <a:pPr indent="-228631" lvl="2" marL="1143000" rtl="0" algn="l">
              <a:lnSpc>
                <a:spcPct val="150000"/>
              </a:lnSpc>
              <a:spcBef>
                <a:spcPts val="500"/>
              </a:spcBef>
              <a:spcAft>
                <a:spcPts val="0"/>
              </a:spcAft>
              <a:buClr>
                <a:schemeClr val="dk1"/>
              </a:buClr>
              <a:buSzPct val="100000"/>
              <a:buChar char="•"/>
            </a:pPr>
            <a:r>
              <a:rPr lang="en-CA" sz="1700"/>
              <a:t>2 (Southern Cluster): (41.74395235 , -87.61503366)</a:t>
            </a:r>
            <a:endParaRPr/>
          </a:p>
          <a:p>
            <a:pPr indent="-228600" lvl="0" marL="228600" rtl="0" algn="l">
              <a:lnSpc>
                <a:spcPct val="150000"/>
              </a:lnSpc>
              <a:spcBef>
                <a:spcPts val="1000"/>
              </a:spcBef>
              <a:spcAft>
                <a:spcPts val="0"/>
              </a:spcAft>
              <a:buClr>
                <a:schemeClr val="dk1"/>
              </a:buClr>
              <a:buSzPct val="100000"/>
              <a:buChar char="•"/>
            </a:pPr>
            <a:r>
              <a:rPr lang="en-CA"/>
              <a:t>Recommendation of closest cycling areas can be given to riders based on the distance between their current geolocation and cluster centers</a:t>
            </a:r>
            <a:endParaRPr/>
          </a:p>
        </p:txBody>
      </p:sp>
      <p:pic>
        <p:nvPicPr>
          <p:cNvPr descr="Map&#10;&#10;Description automatically generated" id="132" name="Google Shape;132;p5"/>
          <p:cNvPicPr preferRelativeResize="0"/>
          <p:nvPr/>
        </p:nvPicPr>
        <p:blipFill rotWithShape="1">
          <a:blip r:embed="rId3">
            <a:alphaModFix/>
          </a:blip>
          <a:srcRect b="0" l="0" r="0" t="0"/>
          <a:stretch/>
        </p:blipFill>
        <p:spPr>
          <a:xfrm>
            <a:off x="7863979" y="1951945"/>
            <a:ext cx="3649733" cy="295411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70C0"/>
              </a:buClr>
              <a:buSzPts val="3600"/>
              <a:buFont typeface="Calibri"/>
              <a:buNone/>
            </a:pPr>
            <a:r>
              <a:rPr lang="en-CA"/>
              <a:t>Frequency Analysis of Bike Lane</a:t>
            </a:r>
            <a:endParaRPr/>
          </a:p>
        </p:txBody>
      </p:sp>
      <p:sp>
        <p:nvSpPr>
          <p:cNvPr id="138" name="Google Shape;138;p6"/>
          <p:cNvSpPr txBox="1"/>
          <p:nvPr/>
        </p:nvSpPr>
        <p:spPr>
          <a:xfrm>
            <a:off x="694543" y="1535375"/>
            <a:ext cx="5132070" cy="2308324"/>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1800"/>
              <a:buFont typeface="Arial"/>
              <a:buChar char="•"/>
            </a:pPr>
            <a:r>
              <a:rPr b="0" i="0" lang="en-CA" sz="1800" u="none" cap="none" strike="noStrike">
                <a:solidFill>
                  <a:schemeClr val="dk1"/>
                </a:solidFill>
                <a:latin typeface="Calibri"/>
                <a:ea typeface="Calibri"/>
                <a:cs typeface="Calibri"/>
                <a:sym typeface="Calibri"/>
              </a:rPr>
              <a:t>Five types of bike lanes were present offering different levels of safety:</a:t>
            </a:r>
            <a:endParaRPr/>
          </a:p>
          <a:p>
            <a:pPr indent="-342900" lvl="1" marL="800100" marR="0" rtl="0" algn="l">
              <a:spcBef>
                <a:spcPts val="0"/>
              </a:spcBef>
              <a:spcAft>
                <a:spcPts val="0"/>
              </a:spcAft>
              <a:buClr>
                <a:schemeClr val="dk1"/>
              </a:buClr>
              <a:buSzPts val="1800"/>
              <a:buFont typeface="Arial"/>
              <a:buChar char="•"/>
            </a:pPr>
            <a:r>
              <a:rPr b="0" i="0" lang="en-CA" sz="1800" u="none" cap="none" strike="noStrike">
                <a:solidFill>
                  <a:schemeClr val="dk1"/>
                </a:solidFill>
                <a:latin typeface="Calibri"/>
                <a:ea typeface="Calibri"/>
                <a:cs typeface="Calibri"/>
                <a:sym typeface="Calibri"/>
              </a:rPr>
              <a:t>Neighborhood Greenway (Safest)</a:t>
            </a:r>
            <a:endParaRPr/>
          </a:p>
          <a:p>
            <a:pPr indent="-342900" lvl="1" marL="800100" marR="0" rtl="0" algn="l">
              <a:spcBef>
                <a:spcPts val="0"/>
              </a:spcBef>
              <a:spcAft>
                <a:spcPts val="0"/>
              </a:spcAft>
              <a:buClr>
                <a:schemeClr val="dk1"/>
              </a:buClr>
              <a:buSzPts val="1800"/>
              <a:buFont typeface="Arial"/>
              <a:buChar char="•"/>
            </a:pPr>
            <a:r>
              <a:rPr b="0" i="0" lang="en-CA" sz="1800" u="none" cap="none" strike="noStrike">
                <a:solidFill>
                  <a:schemeClr val="dk1"/>
                </a:solidFill>
                <a:latin typeface="Calibri"/>
                <a:ea typeface="Calibri"/>
                <a:cs typeface="Calibri"/>
                <a:sym typeface="Calibri"/>
              </a:rPr>
              <a:t>Protected Bike Lane (2</a:t>
            </a:r>
            <a:r>
              <a:rPr b="0" baseline="30000" i="0" lang="en-CA" sz="1800" u="none" cap="none" strike="noStrike">
                <a:solidFill>
                  <a:schemeClr val="dk1"/>
                </a:solidFill>
                <a:latin typeface="Calibri"/>
                <a:ea typeface="Calibri"/>
                <a:cs typeface="Calibri"/>
                <a:sym typeface="Calibri"/>
              </a:rPr>
              <a:t>nd</a:t>
            </a:r>
            <a:r>
              <a:rPr b="0" i="0" lang="en-CA" sz="1800" u="none" cap="none" strike="noStrike">
                <a:solidFill>
                  <a:schemeClr val="dk1"/>
                </a:solidFill>
                <a:latin typeface="Calibri"/>
                <a:ea typeface="Calibri"/>
                <a:cs typeface="Calibri"/>
                <a:sym typeface="Calibri"/>
              </a:rPr>
              <a:t> Safest)</a:t>
            </a:r>
            <a:endParaRPr/>
          </a:p>
          <a:p>
            <a:pPr indent="-342900" lvl="1" marL="800100" marR="0" rtl="0" algn="l">
              <a:spcBef>
                <a:spcPts val="0"/>
              </a:spcBef>
              <a:spcAft>
                <a:spcPts val="0"/>
              </a:spcAft>
              <a:buClr>
                <a:schemeClr val="dk1"/>
              </a:buClr>
              <a:buSzPts val="1800"/>
              <a:buFont typeface="Arial"/>
              <a:buChar char="•"/>
            </a:pPr>
            <a:r>
              <a:rPr b="0" i="0" lang="en-CA" sz="1800" u="none" cap="none" strike="noStrike">
                <a:solidFill>
                  <a:schemeClr val="dk1"/>
                </a:solidFill>
                <a:latin typeface="Calibri"/>
                <a:ea typeface="Calibri"/>
                <a:cs typeface="Calibri"/>
                <a:sym typeface="Calibri"/>
              </a:rPr>
              <a:t>Buffered Bike Lane (3</a:t>
            </a:r>
            <a:r>
              <a:rPr b="0" baseline="30000" i="0" lang="en-CA" sz="1800" u="none" cap="none" strike="noStrike">
                <a:solidFill>
                  <a:schemeClr val="dk1"/>
                </a:solidFill>
                <a:latin typeface="Calibri"/>
                <a:ea typeface="Calibri"/>
                <a:cs typeface="Calibri"/>
                <a:sym typeface="Calibri"/>
              </a:rPr>
              <a:t>rd</a:t>
            </a:r>
            <a:r>
              <a:rPr b="0" i="0" lang="en-CA" sz="1800" u="none" cap="none" strike="noStrike">
                <a:solidFill>
                  <a:schemeClr val="dk1"/>
                </a:solidFill>
                <a:latin typeface="Calibri"/>
                <a:ea typeface="Calibri"/>
                <a:cs typeface="Calibri"/>
                <a:sym typeface="Calibri"/>
              </a:rPr>
              <a:t>)</a:t>
            </a:r>
            <a:endParaRPr/>
          </a:p>
          <a:p>
            <a:pPr indent="-342900" lvl="1" marL="800100" marR="0" rtl="0" algn="l">
              <a:spcBef>
                <a:spcPts val="0"/>
              </a:spcBef>
              <a:spcAft>
                <a:spcPts val="0"/>
              </a:spcAft>
              <a:buClr>
                <a:schemeClr val="dk1"/>
              </a:buClr>
              <a:buSzPts val="1800"/>
              <a:buFont typeface="Arial"/>
              <a:buChar char="•"/>
            </a:pPr>
            <a:r>
              <a:rPr b="0" i="0" lang="en-CA" sz="1800" u="none" cap="none" strike="noStrike">
                <a:solidFill>
                  <a:schemeClr val="dk1"/>
                </a:solidFill>
                <a:latin typeface="Calibri"/>
                <a:ea typeface="Calibri"/>
                <a:cs typeface="Calibri"/>
                <a:sym typeface="Calibri"/>
              </a:rPr>
              <a:t>Bike Lane (4</a:t>
            </a:r>
            <a:r>
              <a:rPr b="0" baseline="30000" i="0" lang="en-CA" sz="1800" u="none" cap="none" strike="noStrike">
                <a:solidFill>
                  <a:schemeClr val="dk1"/>
                </a:solidFill>
                <a:latin typeface="Calibri"/>
                <a:ea typeface="Calibri"/>
                <a:cs typeface="Calibri"/>
                <a:sym typeface="Calibri"/>
              </a:rPr>
              <a:t>th)</a:t>
            </a:r>
            <a:endParaRPr b="0" i="0" sz="1800" u="none" cap="none" strike="noStrike">
              <a:solidFill>
                <a:schemeClr val="dk1"/>
              </a:solidFill>
              <a:latin typeface="Calibri"/>
              <a:ea typeface="Calibri"/>
              <a:cs typeface="Calibri"/>
              <a:sym typeface="Calibri"/>
            </a:endParaRPr>
          </a:p>
          <a:p>
            <a:pPr indent="-342900" lvl="1" marL="800100" marR="0" rtl="0" algn="l">
              <a:spcBef>
                <a:spcPts val="0"/>
              </a:spcBef>
              <a:spcAft>
                <a:spcPts val="0"/>
              </a:spcAft>
              <a:buClr>
                <a:schemeClr val="dk1"/>
              </a:buClr>
              <a:buSzPts val="1800"/>
              <a:buFont typeface="Arial"/>
              <a:buChar char="•"/>
            </a:pPr>
            <a:r>
              <a:rPr b="0" i="0" lang="en-CA" sz="1800" u="none" cap="none" strike="noStrike">
                <a:solidFill>
                  <a:schemeClr val="dk1"/>
                </a:solidFill>
                <a:latin typeface="Calibri"/>
                <a:ea typeface="Calibri"/>
                <a:cs typeface="Calibri"/>
                <a:sym typeface="Calibri"/>
              </a:rPr>
              <a:t>Shared-Lane (Least safe)</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 name="Google Shape;139;p6"/>
          <p:cNvSpPr txBox="1"/>
          <p:nvPr/>
        </p:nvSpPr>
        <p:spPr>
          <a:xfrm>
            <a:off x="694543" y="3824713"/>
            <a:ext cx="4766400" cy="1754700"/>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Arial"/>
              <a:buChar char="•"/>
            </a:pPr>
            <a:r>
              <a:rPr lang="en-CA" sz="1800">
                <a:solidFill>
                  <a:schemeClr val="dk1"/>
                </a:solidFill>
                <a:latin typeface="Calibri"/>
                <a:ea typeface="Calibri"/>
                <a:cs typeface="Calibri"/>
                <a:sym typeface="Calibri"/>
              </a:rPr>
              <a:t>Frequencies of each type are then analyzed in each cluster to determine which cluster is safer to ride in</a:t>
            </a:r>
            <a:endParaRPr/>
          </a:p>
          <a:p>
            <a:pPr indent="-285750" lvl="1" marL="742950" marR="0" rtl="0" algn="l">
              <a:spcBef>
                <a:spcPts val="0"/>
              </a:spcBef>
              <a:spcAft>
                <a:spcPts val="0"/>
              </a:spcAft>
              <a:buClr>
                <a:schemeClr val="dk1"/>
              </a:buClr>
              <a:buSzPts val="1800"/>
              <a:buFont typeface="Arial"/>
              <a:buChar char="•"/>
            </a:pPr>
            <a:r>
              <a:rPr lang="en-CA" sz="1800">
                <a:solidFill>
                  <a:schemeClr val="dk1"/>
                </a:solidFill>
                <a:latin typeface="Calibri"/>
                <a:ea typeface="Calibri"/>
                <a:cs typeface="Calibri"/>
                <a:sym typeface="Calibri"/>
              </a:rPr>
              <a:t>Higher ratios of</a:t>
            </a:r>
            <a:r>
              <a:rPr b="0" i="0" lang="en-CA" sz="1800" u="none" cap="none" strike="noStrike">
                <a:solidFill>
                  <a:schemeClr val="dk1"/>
                </a:solidFill>
                <a:latin typeface="Calibri"/>
                <a:ea typeface="Calibri"/>
                <a:cs typeface="Calibri"/>
                <a:sym typeface="Calibri"/>
              </a:rPr>
              <a:t> safer bike lane types can generalize to safer areas to ride</a:t>
            </a:r>
            <a:endParaRPr b="0" i="0" sz="1800" u="none" cap="none" strike="noStrike">
              <a:solidFill>
                <a:schemeClr val="dk1"/>
              </a:solidFill>
              <a:latin typeface="Calibri"/>
              <a:ea typeface="Calibri"/>
              <a:cs typeface="Calibri"/>
              <a:sym typeface="Calibri"/>
            </a:endParaRPr>
          </a:p>
          <a:p>
            <a:pPr indent="0" lvl="1" marL="45720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nvGrpSpPr>
          <p:cNvPr id="140" name="Google Shape;140;p6"/>
          <p:cNvGrpSpPr/>
          <p:nvPr/>
        </p:nvGrpSpPr>
        <p:grpSpPr>
          <a:xfrm>
            <a:off x="6217314" y="1535774"/>
            <a:ext cx="3138754" cy="2069752"/>
            <a:chOff x="6217314" y="1535774"/>
            <a:chExt cx="3138754" cy="2069752"/>
          </a:xfrm>
        </p:grpSpPr>
        <p:pic>
          <p:nvPicPr>
            <p:cNvPr descr="A picture containing text&#10;&#10;Description automatically generated" id="141" name="Google Shape;141;p6"/>
            <p:cNvPicPr preferRelativeResize="0"/>
            <p:nvPr/>
          </p:nvPicPr>
          <p:blipFill rotWithShape="1">
            <a:blip r:embed="rId3">
              <a:alphaModFix/>
            </a:blip>
            <a:srcRect b="0" l="2146" r="4557" t="2482"/>
            <a:stretch/>
          </p:blipFill>
          <p:spPr>
            <a:xfrm>
              <a:off x="6217315" y="1535774"/>
              <a:ext cx="1317475" cy="1011077"/>
            </a:xfrm>
            <a:prstGeom prst="rect">
              <a:avLst/>
            </a:prstGeom>
            <a:noFill/>
            <a:ln>
              <a:noFill/>
            </a:ln>
          </p:spPr>
        </p:pic>
        <p:pic>
          <p:nvPicPr>
            <p:cNvPr descr="A picture containing text&#10;&#10;Description automatically generated" id="142" name="Google Shape;142;p6"/>
            <p:cNvPicPr preferRelativeResize="0"/>
            <p:nvPr/>
          </p:nvPicPr>
          <p:blipFill rotWithShape="1">
            <a:blip r:embed="rId4">
              <a:alphaModFix/>
            </a:blip>
            <a:srcRect b="0" l="5432" r="5570" t="0"/>
            <a:stretch/>
          </p:blipFill>
          <p:spPr>
            <a:xfrm>
              <a:off x="8067628" y="1535774"/>
              <a:ext cx="1288440" cy="1036814"/>
            </a:xfrm>
            <a:prstGeom prst="rect">
              <a:avLst/>
            </a:prstGeom>
            <a:noFill/>
            <a:ln>
              <a:noFill/>
            </a:ln>
          </p:spPr>
        </p:pic>
        <p:pic>
          <p:nvPicPr>
            <p:cNvPr descr="Diagram&#10;&#10;Description automatically generated with low confidence" id="143" name="Google Shape;143;p6"/>
            <p:cNvPicPr preferRelativeResize="0"/>
            <p:nvPr/>
          </p:nvPicPr>
          <p:blipFill rotWithShape="1">
            <a:blip r:embed="rId5">
              <a:alphaModFix/>
            </a:blip>
            <a:srcRect b="0" l="0" r="0" t="0"/>
            <a:stretch/>
          </p:blipFill>
          <p:spPr>
            <a:xfrm>
              <a:off x="6217314" y="2653683"/>
              <a:ext cx="1317475" cy="951843"/>
            </a:xfrm>
            <a:prstGeom prst="rect">
              <a:avLst/>
            </a:prstGeom>
            <a:noFill/>
            <a:ln>
              <a:noFill/>
            </a:ln>
          </p:spPr>
        </p:pic>
        <p:pic>
          <p:nvPicPr>
            <p:cNvPr descr="A picture containing text&#10;&#10;Description automatically generated" id="144" name="Google Shape;144;p6"/>
            <p:cNvPicPr preferRelativeResize="0"/>
            <p:nvPr/>
          </p:nvPicPr>
          <p:blipFill rotWithShape="1">
            <a:blip r:embed="rId6">
              <a:alphaModFix/>
            </a:blip>
            <a:srcRect b="0" l="0" r="0" t="0"/>
            <a:stretch/>
          </p:blipFill>
          <p:spPr>
            <a:xfrm>
              <a:off x="8067628" y="2653683"/>
              <a:ext cx="1288440" cy="951843"/>
            </a:xfrm>
            <a:prstGeom prst="rect">
              <a:avLst/>
            </a:prstGeom>
            <a:noFill/>
            <a:ln>
              <a:noFill/>
            </a:ln>
          </p:spPr>
        </p:pic>
      </p:grpSp>
      <p:sp>
        <p:nvSpPr>
          <p:cNvPr id="145" name="Google Shape;145;p6"/>
          <p:cNvSpPr txBox="1"/>
          <p:nvPr/>
        </p:nvSpPr>
        <p:spPr>
          <a:xfrm>
            <a:off x="6141720" y="3615056"/>
            <a:ext cx="3029923" cy="15573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CA" sz="600">
                <a:solidFill>
                  <a:schemeClr val="dk1"/>
                </a:solidFill>
                <a:latin typeface="Calibri"/>
                <a:ea typeface="Calibri"/>
                <a:cs typeface="Calibri"/>
                <a:sym typeface="Calibri"/>
              </a:rPr>
              <a:t>Images retrieved from https://www.chicagobikeblog.com/blog/2019/7/1/bike-lane-basics</a:t>
            </a:r>
            <a:endParaRPr/>
          </a:p>
        </p:txBody>
      </p:sp>
      <p:pic>
        <p:nvPicPr>
          <p:cNvPr descr="Chart, bar chart&#10;&#10;Description automatically generated" id="146" name="Google Shape;146;p6"/>
          <p:cNvPicPr preferRelativeResize="0"/>
          <p:nvPr/>
        </p:nvPicPr>
        <p:blipFill rotWithShape="1">
          <a:blip r:embed="rId7">
            <a:alphaModFix/>
          </a:blip>
          <a:srcRect b="0" l="0" r="0" t="1751"/>
          <a:stretch/>
        </p:blipFill>
        <p:spPr>
          <a:xfrm>
            <a:off x="5935510" y="4022500"/>
            <a:ext cx="5418290" cy="260553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125b8052608_0_0"/>
          <p:cNvSpPr txBox="1"/>
          <p:nvPr>
            <p:ph type="title"/>
          </p:nvPr>
        </p:nvSpPr>
        <p:spPr>
          <a:xfrm>
            <a:off x="839788" y="457200"/>
            <a:ext cx="3932100" cy="16002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CA"/>
              <a:t>K-Means Clustering (All nodes)</a:t>
            </a:r>
            <a:endParaRPr/>
          </a:p>
        </p:txBody>
      </p:sp>
      <p:sp>
        <p:nvSpPr>
          <p:cNvPr id="153" name="Google Shape;153;g125b8052608_0_0"/>
          <p:cNvSpPr txBox="1"/>
          <p:nvPr>
            <p:ph idx="2" type="body"/>
          </p:nvPr>
        </p:nvSpPr>
        <p:spPr>
          <a:xfrm>
            <a:off x="839788" y="2057400"/>
            <a:ext cx="3932100" cy="3811500"/>
          </a:xfrm>
          <a:prstGeom prst="rect">
            <a:avLst/>
          </a:prstGeom>
        </p:spPr>
        <p:txBody>
          <a:bodyPr anchorCtr="0" anchor="t" bIns="45700" lIns="91425" spcFirstLastPara="1" rIns="91425" wrap="square" tIns="45700">
            <a:normAutofit/>
          </a:bodyPr>
          <a:lstStyle/>
          <a:p>
            <a:pPr indent="-241300" lvl="0" marL="228600" rtl="0" algn="l">
              <a:lnSpc>
                <a:spcPct val="140000"/>
              </a:lnSpc>
              <a:spcBef>
                <a:spcPts val="0"/>
              </a:spcBef>
              <a:spcAft>
                <a:spcPts val="0"/>
              </a:spcAft>
              <a:buSzPts val="2200"/>
              <a:buChar char="•"/>
            </a:pPr>
            <a:r>
              <a:rPr lang="en-CA" sz="2200"/>
              <a:t>Clustered using the ‘the_geom’ data field (Geo-coordinate representation of bike paths)</a:t>
            </a:r>
            <a:endParaRPr sz="3000"/>
          </a:p>
          <a:p>
            <a:pPr indent="-254000" lvl="0" marL="228600" rtl="0" algn="l">
              <a:lnSpc>
                <a:spcPct val="140000"/>
              </a:lnSpc>
              <a:spcBef>
                <a:spcPts val="0"/>
              </a:spcBef>
              <a:spcAft>
                <a:spcPts val="0"/>
              </a:spcAft>
              <a:buSzPts val="2200"/>
              <a:buChar char="•"/>
            </a:pPr>
            <a:r>
              <a:rPr lang="en-CA" sz="2200"/>
              <a:t>Used every node as a data point for the clustering</a:t>
            </a:r>
            <a:endParaRPr sz="2200"/>
          </a:p>
          <a:p>
            <a:pPr indent="-254000" lvl="0" marL="228600" rtl="0" algn="l">
              <a:lnSpc>
                <a:spcPct val="140000"/>
              </a:lnSpc>
              <a:spcBef>
                <a:spcPts val="0"/>
              </a:spcBef>
              <a:spcAft>
                <a:spcPts val="0"/>
              </a:spcAft>
              <a:buSzPts val="2200"/>
              <a:buChar char="•"/>
            </a:pPr>
            <a:r>
              <a:rPr lang="en-CA" sz="2200"/>
              <a:t>More overlapping data</a:t>
            </a:r>
            <a:endParaRPr sz="2200"/>
          </a:p>
          <a:p>
            <a:pPr indent="-254000" lvl="0" marL="228600" rtl="0" algn="l">
              <a:lnSpc>
                <a:spcPct val="140000"/>
              </a:lnSpc>
              <a:spcBef>
                <a:spcPts val="0"/>
              </a:spcBef>
              <a:spcAft>
                <a:spcPts val="0"/>
              </a:spcAft>
              <a:buSzPts val="2200"/>
              <a:buChar char="•"/>
            </a:pPr>
            <a:r>
              <a:rPr lang="en-CA" sz="2200"/>
              <a:t>Number of clusters = 7</a:t>
            </a:r>
            <a:endParaRPr sz="2200"/>
          </a:p>
        </p:txBody>
      </p:sp>
      <p:pic>
        <p:nvPicPr>
          <p:cNvPr id="154" name="Google Shape;154;g125b8052608_0_0"/>
          <p:cNvPicPr preferRelativeResize="0"/>
          <p:nvPr/>
        </p:nvPicPr>
        <p:blipFill>
          <a:blip r:embed="rId3">
            <a:alphaModFix/>
          </a:blip>
          <a:stretch>
            <a:fillRect/>
          </a:stretch>
        </p:blipFill>
        <p:spPr>
          <a:xfrm>
            <a:off x="4861150" y="1451625"/>
            <a:ext cx="6746000" cy="4567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2017-05-10T15:50:04Z</dcterms:created>
  <dc:creator>Microsoft Office User</dc:creator>
</cp:coreProperties>
</file>